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72" r:id="rId4"/>
    <p:sldId id="258" r:id="rId5"/>
    <p:sldId id="273" r:id="rId6"/>
    <p:sldId id="274" r:id="rId7"/>
    <p:sldId id="277" r:id="rId8"/>
    <p:sldId id="278" r:id="rId9"/>
    <p:sldId id="259" r:id="rId10"/>
    <p:sldId id="261" r:id="rId11"/>
    <p:sldId id="264" r:id="rId12"/>
    <p:sldId id="262" r:id="rId13"/>
    <p:sldId id="265" r:id="rId14"/>
    <p:sldId id="269" r:id="rId15"/>
    <p:sldId id="270" r:id="rId16"/>
    <p:sldId id="271" r:id="rId17"/>
    <p:sldId id="275" r:id="rId18"/>
    <p:sldId id="276" r:id="rId19"/>
    <p:sldId id="279" r:id="rId20"/>
    <p:sldId id="26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81CCE7F-66ED-4605-B03B-5579F7DAE128}">
          <p14:sldIdLst>
            <p14:sldId id="256"/>
            <p14:sldId id="260"/>
            <p14:sldId id="272"/>
            <p14:sldId id="258"/>
            <p14:sldId id="273"/>
            <p14:sldId id="274"/>
            <p14:sldId id="277"/>
            <p14:sldId id="278"/>
            <p14:sldId id="259"/>
            <p14:sldId id="261"/>
            <p14:sldId id="264"/>
            <p14:sldId id="262"/>
            <p14:sldId id="265"/>
            <p14:sldId id="269"/>
            <p14:sldId id="270"/>
            <p14:sldId id="271"/>
            <p14:sldId id="275"/>
            <p14:sldId id="276"/>
            <p14:sldId id="279"/>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5" autoAdjust="0"/>
    <p:restoredTop sz="94660"/>
  </p:normalViewPr>
  <p:slideViewPr>
    <p:cSldViewPr snapToGrid="0">
      <p:cViewPr varScale="1">
        <p:scale>
          <a:sx n="111" d="100"/>
          <a:sy n="111" d="100"/>
        </p:scale>
        <p:origin x="64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0C5368-8910-43C5-B9EC-C21DFBA6BD7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76675E0-E9D5-4989-9CAA-6FC6E2A25EA2}">
      <dgm:prSet phldrT="[Text]"/>
      <dgm:spPr/>
      <dgm:t>
        <a:bodyPr/>
        <a:lstStyle/>
        <a:p>
          <a:r>
            <a:rPr lang="en-US" dirty="0"/>
            <a:t>Emergency Shelter – Operations</a:t>
          </a:r>
        </a:p>
      </dgm:t>
    </dgm:pt>
    <dgm:pt modelId="{814D984D-5F7E-4156-A682-2FC3D24CD598}" type="parTrans" cxnId="{C80257BC-FC56-4F5C-AD04-446C3FD69005}">
      <dgm:prSet/>
      <dgm:spPr/>
      <dgm:t>
        <a:bodyPr/>
        <a:lstStyle/>
        <a:p>
          <a:endParaRPr lang="en-US"/>
        </a:p>
      </dgm:t>
    </dgm:pt>
    <dgm:pt modelId="{66694B72-EADA-4559-9332-3ACD7115136A}" type="sibTrans" cxnId="{C80257BC-FC56-4F5C-AD04-446C3FD69005}">
      <dgm:prSet/>
      <dgm:spPr/>
      <dgm:t>
        <a:bodyPr/>
        <a:lstStyle/>
        <a:p>
          <a:endParaRPr lang="en-US"/>
        </a:p>
      </dgm:t>
    </dgm:pt>
    <dgm:pt modelId="{E6C13325-F17E-4029-BDF4-3799BAB0A253}">
      <dgm:prSet phldrT="[Text]"/>
      <dgm:spPr/>
      <dgm:t>
        <a:bodyPr/>
        <a:lstStyle/>
        <a:p>
          <a:r>
            <a:rPr lang="en-US" dirty="0"/>
            <a:t>Maintenance</a:t>
          </a:r>
        </a:p>
      </dgm:t>
    </dgm:pt>
    <dgm:pt modelId="{8BDBFF64-51DA-49EA-8EAE-BF2649207C26}" type="parTrans" cxnId="{4FC5EF96-7501-40E2-A2B2-F7259CBE503E}">
      <dgm:prSet/>
      <dgm:spPr/>
      <dgm:t>
        <a:bodyPr/>
        <a:lstStyle/>
        <a:p>
          <a:endParaRPr lang="en-US"/>
        </a:p>
      </dgm:t>
    </dgm:pt>
    <dgm:pt modelId="{B4A71EC4-4F88-4DA4-9FC1-4A11A99B6FBC}" type="sibTrans" cxnId="{4FC5EF96-7501-40E2-A2B2-F7259CBE503E}">
      <dgm:prSet/>
      <dgm:spPr/>
      <dgm:t>
        <a:bodyPr/>
        <a:lstStyle/>
        <a:p>
          <a:endParaRPr lang="en-US"/>
        </a:p>
      </dgm:t>
    </dgm:pt>
    <dgm:pt modelId="{B37EC968-D38B-4C3A-B97F-99B166AF4504}">
      <dgm:prSet phldrT="[Text]"/>
      <dgm:spPr/>
      <dgm:t>
        <a:bodyPr/>
        <a:lstStyle/>
        <a:p>
          <a:r>
            <a:rPr lang="en-US" dirty="0"/>
            <a:t>Emergency Shelter – Essential Services</a:t>
          </a:r>
        </a:p>
      </dgm:t>
    </dgm:pt>
    <dgm:pt modelId="{85F2D3BD-90B6-4F9A-B5DF-701D3BB65068}" type="parTrans" cxnId="{3D0DA4E7-BE89-4D22-A7F6-F8F594CDC52E}">
      <dgm:prSet/>
      <dgm:spPr/>
      <dgm:t>
        <a:bodyPr/>
        <a:lstStyle/>
        <a:p>
          <a:endParaRPr lang="en-US"/>
        </a:p>
      </dgm:t>
    </dgm:pt>
    <dgm:pt modelId="{66CF3821-43D9-4DA7-84C1-A86076E1F291}" type="sibTrans" cxnId="{3D0DA4E7-BE89-4D22-A7F6-F8F594CDC52E}">
      <dgm:prSet/>
      <dgm:spPr/>
      <dgm:t>
        <a:bodyPr/>
        <a:lstStyle/>
        <a:p>
          <a:endParaRPr lang="en-US"/>
        </a:p>
      </dgm:t>
    </dgm:pt>
    <dgm:pt modelId="{FCC0A918-B76F-4982-8E65-5A64D5473990}">
      <dgm:prSet phldrT="[Text]"/>
      <dgm:spPr/>
      <dgm:t>
        <a:bodyPr/>
        <a:lstStyle/>
        <a:p>
          <a:r>
            <a:rPr lang="en-US" dirty="0"/>
            <a:t>Case Management</a:t>
          </a:r>
        </a:p>
      </dgm:t>
    </dgm:pt>
    <dgm:pt modelId="{E4720A62-083E-48E4-BE25-05CB01F69A5B}" type="parTrans" cxnId="{6E615F9C-E8E3-473B-8184-9AFC091CB4B7}">
      <dgm:prSet/>
      <dgm:spPr/>
      <dgm:t>
        <a:bodyPr/>
        <a:lstStyle/>
        <a:p>
          <a:endParaRPr lang="en-US"/>
        </a:p>
      </dgm:t>
    </dgm:pt>
    <dgm:pt modelId="{2C610183-1409-4FC5-AE9A-40147301B2BD}" type="sibTrans" cxnId="{6E615F9C-E8E3-473B-8184-9AFC091CB4B7}">
      <dgm:prSet/>
      <dgm:spPr/>
      <dgm:t>
        <a:bodyPr/>
        <a:lstStyle/>
        <a:p>
          <a:endParaRPr lang="en-US"/>
        </a:p>
      </dgm:t>
    </dgm:pt>
    <dgm:pt modelId="{CD38E14A-36B0-446A-A7FE-F0DC9D553E85}">
      <dgm:prSet phldrT="[Text]"/>
      <dgm:spPr/>
      <dgm:t>
        <a:bodyPr/>
        <a:lstStyle/>
        <a:p>
          <a:r>
            <a:rPr lang="en-US" dirty="0"/>
            <a:t>Rent</a:t>
          </a:r>
        </a:p>
      </dgm:t>
    </dgm:pt>
    <dgm:pt modelId="{92FE7BAF-7701-4088-8F00-9BFE399F4C71}" type="parTrans" cxnId="{E2CB6F35-8A30-4FFA-A664-C9C5309AC668}">
      <dgm:prSet/>
      <dgm:spPr/>
      <dgm:t>
        <a:bodyPr/>
        <a:lstStyle/>
        <a:p>
          <a:endParaRPr lang="en-US"/>
        </a:p>
      </dgm:t>
    </dgm:pt>
    <dgm:pt modelId="{4523559A-3B8B-4284-8937-3A1DDB42B4C7}" type="sibTrans" cxnId="{E2CB6F35-8A30-4FFA-A664-C9C5309AC668}">
      <dgm:prSet/>
      <dgm:spPr/>
      <dgm:t>
        <a:bodyPr/>
        <a:lstStyle/>
        <a:p>
          <a:endParaRPr lang="en-US"/>
        </a:p>
      </dgm:t>
    </dgm:pt>
    <dgm:pt modelId="{08F724F8-ECE8-4C0D-BF94-81FB49DB6456}">
      <dgm:prSet phldrT="[Text]"/>
      <dgm:spPr/>
      <dgm:t>
        <a:bodyPr/>
        <a:lstStyle/>
        <a:p>
          <a:r>
            <a:rPr lang="en-US" dirty="0"/>
            <a:t>Security</a:t>
          </a:r>
        </a:p>
      </dgm:t>
    </dgm:pt>
    <dgm:pt modelId="{82F1B7DC-AC06-4706-A666-F89F22CF83B7}" type="parTrans" cxnId="{25D83542-6350-4DD4-8467-924FC9DC83FB}">
      <dgm:prSet/>
      <dgm:spPr/>
      <dgm:t>
        <a:bodyPr/>
        <a:lstStyle/>
        <a:p>
          <a:endParaRPr lang="en-US"/>
        </a:p>
      </dgm:t>
    </dgm:pt>
    <dgm:pt modelId="{27CC6251-C7B7-4FFC-A526-68016808C2FD}" type="sibTrans" cxnId="{25D83542-6350-4DD4-8467-924FC9DC83FB}">
      <dgm:prSet/>
      <dgm:spPr/>
      <dgm:t>
        <a:bodyPr/>
        <a:lstStyle/>
        <a:p>
          <a:endParaRPr lang="en-US"/>
        </a:p>
      </dgm:t>
    </dgm:pt>
    <dgm:pt modelId="{D3BB4951-1028-46C1-9C75-5947FBB337A5}">
      <dgm:prSet phldrT="[Text]"/>
      <dgm:spPr/>
      <dgm:t>
        <a:bodyPr/>
        <a:lstStyle/>
        <a:p>
          <a:r>
            <a:rPr lang="en-US" dirty="0"/>
            <a:t>Fuel (heating)</a:t>
          </a:r>
        </a:p>
      </dgm:t>
    </dgm:pt>
    <dgm:pt modelId="{F4D1F34B-B7D4-4B93-94CA-569FD5BAF7C7}" type="parTrans" cxnId="{BFF1A987-0AB3-4E4E-B020-257D4D7E004C}">
      <dgm:prSet/>
      <dgm:spPr/>
      <dgm:t>
        <a:bodyPr/>
        <a:lstStyle/>
        <a:p>
          <a:endParaRPr lang="en-US"/>
        </a:p>
      </dgm:t>
    </dgm:pt>
    <dgm:pt modelId="{A821B73F-CB6E-46E2-9DB7-B65DB7874D18}" type="sibTrans" cxnId="{BFF1A987-0AB3-4E4E-B020-257D4D7E004C}">
      <dgm:prSet/>
      <dgm:spPr/>
      <dgm:t>
        <a:bodyPr/>
        <a:lstStyle/>
        <a:p>
          <a:endParaRPr lang="en-US"/>
        </a:p>
      </dgm:t>
    </dgm:pt>
    <dgm:pt modelId="{22CFD954-80CE-4B66-A57F-2D1251CE1205}">
      <dgm:prSet/>
      <dgm:spPr/>
      <dgm:t>
        <a:bodyPr/>
        <a:lstStyle/>
        <a:p>
          <a:r>
            <a:rPr lang="en-US" dirty="0"/>
            <a:t>Child Care</a:t>
          </a:r>
        </a:p>
      </dgm:t>
    </dgm:pt>
    <dgm:pt modelId="{07166628-603E-4B38-BBD8-51A647B86C09}" type="parTrans" cxnId="{DEDAF6C5-6D72-4C9C-9C94-7B90B59AC206}">
      <dgm:prSet/>
      <dgm:spPr/>
      <dgm:t>
        <a:bodyPr/>
        <a:lstStyle/>
        <a:p>
          <a:endParaRPr lang="en-US"/>
        </a:p>
      </dgm:t>
    </dgm:pt>
    <dgm:pt modelId="{5D7701F7-F51F-4BCC-B866-7C710D2D5C09}" type="sibTrans" cxnId="{DEDAF6C5-6D72-4C9C-9C94-7B90B59AC206}">
      <dgm:prSet/>
      <dgm:spPr/>
      <dgm:t>
        <a:bodyPr/>
        <a:lstStyle/>
        <a:p>
          <a:endParaRPr lang="en-US"/>
        </a:p>
      </dgm:t>
    </dgm:pt>
    <dgm:pt modelId="{0EAC546B-67D6-4FB1-A078-A46A04DD8937}">
      <dgm:prSet phldrT="[Text]"/>
      <dgm:spPr/>
      <dgm:t>
        <a:bodyPr/>
        <a:lstStyle/>
        <a:p>
          <a:r>
            <a:rPr lang="en-US" dirty="0"/>
            <a:t>Food (for shelter guests)</a:t>
          </a:r>
        </a:p>
      </dgm:t>
    </dgm:pt>
    <dgm:pt modelId="{55F7F1AE-1461-4D32-92D3-CCF9DC97BD17}" type="parTrans" cxnId="{71C4AF57-6EA6-4376-B1F8-362FB7A51B0E}">
      <dgm:prSet/>
      <dgm:spPr/>
      <dgm:t>
        <a:bodyPr/>
        <a:lstStyle/>
        <a:p>
          <a:endParaRPr lang="en-US"/>
        </a:p>
      </dgm:t>
    </dgm:pt>
    <dgm:pt modelId="{C40F6FA4-7823-4FE9-BE9B-C83F4A97A497}" type="sibTrans" cxnId="{71C4AF57-6EA6-4376-B1F8-362FB7A51B0E}">
      <dgm:prSet/>
      <dgm:spPr/>
      <dgm:t>
        <a:bodyPr/>
        <a:lstStyle/>
        <a:p>
          <a:endParaRPr lang="en-US"/>
        </a:p>
      </dgm:t>
    </dgm:pt>
    <dgm:pt modelId="{68FA8D9D-739E-4970-B7B9-7B408D7FBE75}">
      <dgm:prSet/>
      <dgm:spPr/>
      <dgm:t>
        <a:bodyPr/>
        <a:lstStyle/>
        <a:p>
          <a:r>
            <a:rPr lang="en-US" dirty="0"/>
            <a:t>Educational Services</a:t>
          </a:r>
        </a:p>
      </dgm:t>
    </dgm:pt>
    <dgm:pt modelId="{45AD23B3-C25D-485E-A194-AE564C278FC3}" type="parTrans" cxnId="{A5073B2D-891F-4CFE-93DD-60959628C62B}">
      <dgm:prSet/>
      <dgm:spPr/>
      <dgm:t>
        <a:bodyPr/>
        <a:lstStyle/>
        <a:p>
          <a:endParaRPr lang="en-US"/>
        </a:p>
      </dgm:t>
    </dgm:pt>
    <dgm:pt modelId="{2063D8B1-B33E-436D-B693-20EED2B4533D}" type="sibTrans" cxnId="{A5073B2D-891F-4CFE-93DD-60959628C62B}">
      <dgm:prSet/>
      <dgm:spPr/>
      <dgm:t>
        <a:bodyPr/>
        <a:lstStyle/>
        <a:p>
          <a:endParaRPr lang="en-US"/>
        </a:p>
      </dgm:t>
    </dgm:pt>
    <dgm:pt modelId="{F25611ED-0730-419E-98C5-FC618BDCFA45}" type="pres">
      <dgm:prSet presAssocID="{FA0C5368-8910-43C5-B9EC-C21DFBA6BD7A}" presName="linear" presStyleCnt="0">
        <dgm:presLayoutVars>
          <dgm:animLvl val="lvl"/>
          <dgm:resizeHandles val="exact"/>
        </dgm:presLayoutVars>
      </dgm:prSet>
      <dgm:spPr/>
    </dgm:pt>
    <dgm:pt modelId="{14DB6B4D-CB8E-489A-B2F3-CE96FB020900}" type="pres">
      <dgm:prSet presAssocID="{276675E0-E9D5-4989-9CAA-6FC6E2A25EA2}" presName="parentText" presStyleLbl="node1" presStyleIdx="0" presStyleCnt="2">
        <dgm:presLayoutVars>
          <dgm:chMax val="0"/>
          <dgm:bulletEnabled val="1"/>
        </dgm:presLayoutVars>
      </dgm:prSet>
      <dgm:spPr/>
    </dgm:pt>
    <dgm:pt modelId="{1D7C4892-8A64-426A-8D0B-56F937AE052B}" type="pres">
      <dgm:prSet presAssocID="{276675E0-E9D5-4989-9CAA-6FC6E2A25EA2}" presName="childText" presStyleLbl="revTx" presStyleIdx="0" presStyleCnt="2">
        <dgm:presLayoutVars>
          <dgm:bulletEnabled val="1"/>
        </dgm:presLayoutVars>
      </dgm:prSet>
      <dgm:spPr/>
    </dgm:pt>
    <dgm:pt modelId="{894532E2-94FF-4793-8CE3-E7CA43197686}" type="pres">
      <dgm:prSet presAssocID="{B37EC968-D38B-4C3A-B97F-99B166AF4504}" presName="parentText" presStyleLbl="node1" presStyleIdx="1" presStyleCnt="2">
        <dgm:presLayoutVars>
          <dgm:chMax val="0"/>
          <dgm:bulletEnabled val="1"/>
        </dgm:presLayoutVars>
      </dgm:prSet>
      <dgm:spPr/>
    </dgm:pt>
    <dgm:pt modelId="{36B55467-F28C-4363-AAD8-477ACD6C1B14}" type="pres">
      <dgm:prSet presAssocID="{B37EC968-D38B-4C3A-B97F-99B166AF4504}" presName="childText" presStyleLbl="revTx" presStyleIdx="1" presStyleCnt="2">
        <dgm:presLayoutVars>
          <dgm:bulletEnabled val="1"/>
        </dgm:presLayoutVars>
      </dgm:prSet>
      <dgm:spPr/>
    </dgm:pt>
  </dgm:ptLst>
  <dgm:cxnLst>
    <dgm:cxn modelId="{A5073B2D-891F-4CFE-93DD-60959628C62B}" srcId="{B37EC968-D38B-4C3A-B97F-99B166AF4504}" destId="{68FA8D9D-739E-4970-B7B9-7B408D7FBE75}" srcOrd="2" destOrd="0" parTransId="{45AD23B3-C25D-485E-A194-AE564C278FC3}" sibTransId="{2063D8B1-B33E-436D-B693-20EED2B4533D}"/>
    <dgm:cxn modelId="{E2CB6F35-8A30-4FFA-A664-C9C5309AC668}" srcId="{276675E0-E9D5-4989-9CAA-6FC6E2A25EA2}" destId="{CD38E14A-36B0-446A-A7FE-F0DC9D553E85}" srcOrd="1" destOrd="0" parTransId="{92FE7BAF-7701-4088-8F00-9BFE399F4C71}" sibTransId="{4523559A-3B8B-4284-8937-3A1DDB42B4C7}"/>
    <dgm:cxn modelId="{26BE405E-4680-4C22-820A-7CEBEEA36BC8}" type="presOf" srcId="{68FA8D9D-739E-4970-B7B9-7B408D7FBE75}" destId="{36B55467-F28C-4363-AAD8-477ACD6C1B14}" srcOrd="0" destOrd="2" presId="urn:microsoft.com/office/officeart/2005/8/layout/vList2"/>
    <dgm:cxn modelId="{25D83542-6350-4DD4-8467-924FC9DC83FB}" srcId="{276675E0-E9D5-4989-9CAA-6FC6E2A25EA2}" destId="{08F724F8-ECE8-4C0D-BF94-81FB49DB6456}" srcOrd="2" destOrd="0" parTransId="{82F1B7DC-AC06-4706-A666-F89F22CF83B7}" sibTransId="{27CC6251-C7B7-4FFC-A526-68016808C2FD}"/>
    <dgm:cxn modelId="{0BC22567-92B9-4A20-ADA6-83E807A40D86}" type="presOf" srcId="{22CFD954-80CE-4B66-A57F-2D1251CE1205}" destId="{36B55467-F28C-4363-AAD8-477ACD6C1B14}" srcOrd="0" destOrd="1" presId="urn:microsoft.com/office/officeart/2005/8/layout/vList2"/>
    <dgm:cxn modelId="{34005F70-7167-4E80-B775-DE54883715D9}" type="presOf" srcId="{FA0C5368-8910-43C5-B9EC-C21DFBA6BD7A}" destId="{F25611ED-0730-419E-98C5-FC618BDCFA45}" srcOrd="0" destOrd="0" presId="urn:microsoft.com/office/officeart/2005/8/layout/vList2"/>
    <dgm:cxn modelId="{71C4AF57-6EA6-4376-B1F8-362FB7A51B0E}" srcId="{276675E0-E9D5-4989-9CAA-6FC6E2A25EA2}" destId="{0EAC546B-67D6-4FB1-A078-A46A04DD8937}" srcOrd="4" destOrd="0" parTransId="{55F7F1AE-1461-4D32-92D3-CCF9DC97BD17}" sibTransId="{C40F6FA4-7823-4FE9-BE9B-C83F4A97A497}"/>
    <dgm:cxn modelId="{BFF1A987-0AB3-4E4E-B020-257D4D7E004C}" srcId="{276675E0-E9D5-4989-9CAA-6FC6E2A25EA2}" destId="{D3BB4951-1028-46C1-9C75-5947FBB337A5}" srcOrd="3" destOrd="0" parTransId="{F4D1F34B-B7D4-4B93-94CA-569FD5BAF7C7}" sibTransId="{A821B73F-CB6E-46E2-9DB7-B65DB7874D18}"/>
    <dgm:cxn modelId="{F1BD4592-639C-4CC1-9353-824994943733}" type="presOf" srcId="{CD38E14A-36B0-446A-A7FE-F0DC9D553E85}" destId="{1D7C4892-8A64-426A-8D0B-56F937AE052B}" srcOrd="0" destOrd="1" presId="urn:microsoft.com/office/officeart/2005/8/layout/vList2"/>
    <dgm:cxn modelId="{4FC5EF96-7501-40E2-A2B2-F7259CBE503E}" srcId="{276675E0-E9D5-4989-9CAA-6FC6E2A25EA2}" destId="{E6C13325-F17E-4029-BDF4-3799BAB0A253}" srcOrd="0" destOrd="0" parTransId="{8BDBFF64-51DA-49EA-8EAE-BF2649207C26}" sibTransId="{B4A71EC4-4F88-4DA4-9FC1-4A11A99B6FBC}"/>
    <dgm:cxn modelId="{6E615F9C-E8E3-473B-8184-9AFC091CB4B7}" srcId="{B37EC968-D38B-4C3A-B97F-99B166AF4504}" destId="{FCC0A918-B76F-4982-8E65-5A64D5473990}" srcOrd="0" destOrd="0" parTransId="{E4720A62-083E-48E4-BE25-05CB01F69A5B}" sibTransId="{2C610183-1409-4FC5-AE9A-40147301B2BD}"/>
    <dgm:cxn modelId="{CA7E2AA2-1240-4C32-B932-FF785FD6A201}" type="presOf" srcId="{08F724F8-ECE8-4C0D-BF94-81FB49DB6456}" destId="{1D7C4892-8A64-426A-8D0B-56F937AE052B}" srcOrd="0" destOrd="2" presId="urn:microsoft.com/office/officeart/2005/8/layout/vList2"/>
    <dgm:cxn modelId="{C80257BC-FC56-4F5C-AD04-446C3FD69005}" srcId="{FA0C5368-8910-43C5-B9EC-C21DFBA6BD7A}" destId="{276675E0-E9D5-4989-9CAA-6FC6E2A25EA2}" srcOrd="0" destOrd="0" parTransId="{814D984D-5F7E-4156-A682-2FC3D24CD598}" sibTransId="{66694B72-EADA-4559-9332-3ACD7115136A}"/>
    <dgm:cxn modelId="{C06817BD-0EF7-4455-B9F9-11108D5C8ED4}" type="presOf" srcId="{276675E0-E9D5-4989-9CAA-6FC6E2A25EA2}" destId="{14DB6B4D-CB8E-489A-B2F3-CE96FB020900}" srcOrd="0" destOrd="0" presId="urn:microsoft.com/office/officeart/2005/8/layout/vList2"/>
    <dgm:cxn modelId="{DEDAF6C5-6D72-4C9C-9C94-7B90B59AC206}" srcId="{B37EC968-D38B-4C3A-B97F-99B166AF4504}" destId="{22CFD954-80CE-4B66-A57F-2D1251CE1205}" srcOrd="1" destOrd="0" parTransId="{07166628-603E-4B38-BBD8-51A647B86C09}" sibTransId="{5D7701F7-F51F-4BCC-B866-7C710D2D5C09}"/>
    <dgm:cxn modelId="{4B536AD1-DDED-47E9-B879-B749C5BADDA2}" type="presOf" srcId="{E6C13325-F17E-4029-BDF4-3799BAB0A253}" destId="{1D7C4892-8A64-426A-8D0B-56F937AE052B}" srcOrd="0" destOrd="0" presId="urn:microsoft.com/office/officeart/2005/8/layout/vList2"/>
    <dgm:cxn modelId="{84C4D4D5-17DA-405A-9771-D14CD1FE4D7E}" type="presOf" srcId="{D3BB4951-1028-46C1-9C75-5947FBB337A5}" destId="{1D7C4892-8A64-426A-8D0B-56F937AE052B}" srcOrd="0" destOrd="3" presId="urn:microsoft.com/office/officeart/2005/8/layout/vList2"/>
    <dgm:cxn modelId="{3830DAE3-1315-40ED-A2BE-786FFBB297E4}" type="presOf" srcId="{0EAC546B-67D6-4FB1-A078-A46A04DD8937}" destId="{1D7C4892-8A64-426A-8D0B-56F937AE052B}" srcOrd="0" destOrd="4" presId="urn:microsoft.com/office/officeart/2005/8/layout/vList2"/>
    <dgm:cxn modelId="{3D0DA4E7-BE89-4D22-A7F6-F8F594CDC52E}" srcId="{FA0C5368-8910-43C5-B9EC-C21DFBA6BD7A}" destId="{B37EC968-D38B-4C3A-B97F-99B166AF4504}" srcOrd="1" destOrd="0" parTransId="{85F2D3BD-90B6-4F9A-B5DF-701D3BB65068}" sibTransId="{66CF3821-43D9-4DA7-84C1-A86076E1F291}"/>
    <dgm:cxn modelId="{3A76D5EC-9C54-47CB-9CB3-1434E491B818}" type="presOf" srcId="{FCC0A918-B76F-4982-8E65-5A64D5473990}" destId="{36B55467-F28C-4363-AAD8-477ACD6C1B14}" srcOrd="0" destOrd="0" presId="urn:microsoft.com/office/officeart/2005/8/layout/vList2"/>
    <dgm:cxn modelId="{86CEC9F0-A36B-41E0-9C53-430945E6B362}" type="presOf" srcId="{B37EC968-D38B-4C3A-B97F-99B166AF4504}" destId="{894532E2-94FF-4793-8CE3-E7CA43197686}" srcOrd="0" destOrd="0" presId="urn:microsoft.com/office/officeart/2005/8/layout/vList2"/>
    <dgm:cxn modelId="{5B8A7551-E679-479C-9545-8A9B2E406918}" type="presParOf" srcId="{F25611ED-0730-419E-98C5-FC618BDCFA45}" destId="{14DB6B4D-CB8E-489A-B2F3-CE96FB020900}" srcOrd="0" destOrd="0" presId="urn:microsoft.com/office/officeart/2005/8/layout/vList2"/>
    <dgm:cxn modelId="{75C4FBD4-A4A3-40EB-95CE-0DEC511A31B8}" type="presParOf" srcId="{F25611ED-0730-419E-98C5-FC618BDCFA45}" destId="{1D7C4892-8A64-426A-8D0B-56F937AE052B}" srcOrd="1" destOrd="0" presId="urn:microsoft.com/office/officeart/2005/8/layout/vList2"/>
    <dgm:cxn modelId="{D730E2F2-A97A-488C-B696-9B9DA2FF1AB0}" type="presParOf" srcId="{F25611ED-0730-419E-98C5-FC618BDCFA45}" destId="{894532E2-94FF-4793-8CE3-E7CA43197686}" srcOrd="2" destOrd="0" presId="urn:microsoft.com/office/officeart/2005/8/layout/vList2"/>
    <dgm:cxn modelId="{061F5C5E-2E7B-483D-BBBC-3FAFF86BE6ED}" type="presParOf" srcId="{F25611ED-0730-419E-98C5-FC618BDCFA45}" destId="{36B55467-F28C-4363-AAD8-477ACD6C1B1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0C5368-8910-43C5-B9EC-C21DFBA6BD7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76675E0-E9D5-4989-9CAA-6FC6E2A25EA2}">
      <dgm:prSet phldrT="[Text]" custT="1"/>
      <dgm:spPr/>
      <dgm:t>
        <a:bodyPr/>
        <a:lstStyle/>
        <a:p>
          <a:r>
            <a:rPr lang="en-US" sz="3000" dirty="0"/>
            <a:t>Street Outreach</a:t>
          </a:r>
        </a:p>
      </dgm:t>
    </dgm:pt>
    <dgm:pt modelId="{814D984D-5F7E-4156-A682-2FC3D24CD598}" type="parTrans" cxnId="{C80257BC-FC56-4F5C-AD04-446C3FD69005}">
      <dgm:prSet/>
      <dgm:spPr/>
      <dgm:t>
        <a:bodyPr/>
        <a:lstStyle/>
        <a:p>
          <a:endParaRPr lang="en-US"/>
        </a:p>
      </dgm:t>
    </dgm:pt>
    <dgm:pt modelId="{66694B72-EADA-4559-9332-3ACD7115136A}" type="sibTrans" cxnId="{C80257BC-FC56-4F5C-AD04-446C3FD69005}">
      <dgm:prSet/>
      <dgm:spPr/>
      <dgm:t>
        <a:bodyPr/>
        <a:lstStyle/>
        <a:p>
          <a:endParaRPr lang="en-US"/>
        </a:p>
      </dgm:t>
    </dgm:pt>
    <dgm:pt modelId="{E6C13325-F17E-4029-BDF4-3799BAB0A253}">
      <dgm:prSet phldrT="[Text]" custT="1"/>
      <dgm:spPr/>
      <dgm:t>
        <a:bodyPr/>
        <a:lstStyle/>
        <a:p>
          <a:r>
            <a:rPr lang="en-US" sz="2400" dirty="0"/>
            <a:t>Essential services necessary to reach out to unsheltered individuals and families and connect them with shelter, services, and housing, as well as address immediate needs.</a:t>
          </a:r>
        </a:p>
      </dgm:t>
    </dgm:pt>
    <dgm:pt modelId="{8BDBFF64-51DA-49EA-8EAE-BF2649207C26}" type="parTrans" cxnId="{4FC5EF96-7501-40E2-A2B2-F7259CBE503E}">
      <dgm:prSet/>
      <dgm:spPr/>
      <dgm:t>
        <a:bodyPr/>
        <a:lstStyle/>
        <a:p>
          <a:endParaRPr lang="en-US"/>
        </a:p>
      </dgm:t>
    </dgm:pt>
    <dgm:pt modelId="{B4A71EC4-4F88-4DA4-9FC1-4A11A99B6FBC}" type="sibTrans" cxnId="{4FC5EF96-7501-40E2-A2B2-F7259CBE503E}">
      <dgm:prSet/>
      <dgm:spPr/>
      <dgm:t>
        <a:bodyPr/>
        <a:lstStyle/>
        <a:p>
          <a:endParaRPr lang="en-US"/>
        </a:p>
      </dgm:t>
    </dgm:pt>
    <dgm:pt modelId="{5F7FD14E-C653-426D-8C90-3D69EAD93038}">
      <dgm:prSet phldrT="[Text]" custT="1"/>
      <dgm:spPr/>
      <dgm:t>
        <a:bodyPr/>
        <a:lstStyle/>
        <a:p>
          <a:r>
            <a:rPr lang="en-US" sz="2400" dirty="0"/>
            <a:t>Case Management</a:t>
          </a:r>
        </a:p>
      </dgm:t>
    </dgm:pt>
    <dgm:pt modelId="{49C8C3FD-E713-4D2B-B21B-E114E9C6E57E}" type="parTrans" cxnId="{40E21A7A-98A7-42C2-A69C-9C26C424F7E4}">
      <dgm:prSet/>
      <dgm:spPr/>
      <dgm:t>
        <a:bodyPr/>
        <a:lstStyle/>
        <a:p>
          <a:endParaRPr lang="en-US"/>
        </a:p>
      </dgm:t>
    </dgm:pt>
    <dgm:pt modelId="{8B42D667-B423-405A-80AB-B941E02A2CCF}" type="sibTrans" cxnId="{40E21A7A-98A7-42C2-A69C-9C26C424F7E4}">
      <dgm:prSet/>
      <dgm:spPr/>
      <dgm:t>
        <a:bodyPr/>
        <a:lstStyle/>
        <a:p>
          <a:endParaRPr lang="en-US"/>
        </a:p>
      </dgm:t>
    </dgm:pt>
    <dgm:pt modelId="{BD2A8DF1-066E-46DE-AFC4-333040392961}">
      <dgm:prSet phldrT="[Text]" custT="1"/>
      <dgm:spPr/>
      <dgm:t>
        <a:bodyPr/>
        <a:lstStyle/>
        <a:p>
          <a:r>
            <a:rPr lang="en-US" sz="2400" dirty="0"/>
            <a:t>Transportation</a:t>
          </a:r>
        </a:p>
      </dgm:t>
    </dgm:pt>
    <dgm:pt modelId="{CFB03729-D4EE-4610-A607-2C41DFE4ADC9}" type="parTrans" cxnId="{60814B8C-64AF-48FF-9BC6-3E57E298CD1F}">
      <dgm:prSet/>
      <dgm:spPr/>
      <dgm:t>
        <a:bodyPr/>
        <a:lstStyle/>
        <a:p>
          <a:endParaRPr lang="en-US"/>
        </a:p>
      </dgm:t>
    </dgm:pt>
    <dgm:pt modelId="{8A8B74DD-0181-4A15-82B2-D24B173DB6ED}" type="sibTrans" cxnId="{60814B8C-64AF-48FF-9BC6-3E57E298CD1F}">
      <dgm:prSet/>
      <dgm:spPr/>
      <dgm:t>
        <a:bodyPr/>
        <a:lstStyle/>
        <a:p>
          <a:endParaRPr lang="en-US"/>
        </a:p>
      </dgm:t>
    </dgm:pt>
    <dgm:pt modelId="{1906B49A-0FC3-49A6-A364-64163D22321A}">
      <dgm:prSet phldrT="[Text]" custT="1"/>
      <dgm:spPr/>
      <dgm:t>
        <a:bodyPr/>
        <a:lstStyle/>
        <a:p>
          <a:r>
            <a:rPr lang="en-US" sz="2400" dirty="0"/>
            <a:t>Services for Special Populations</a:t>
          </a:r>
        </a:p>
      </dgm:t>
    </dgm:pt>
    <dgm:pt modelId="{48794DCF-2A2E-4240-9823-E3D6D3A5BB07}" type="parTrans" cxnId="{BDC70A96-48A8-4291-B2B7-789B4387AA52}">
      <dgm:prSet/>
      <dgm:spPr/>
      <dgm:t>
        <a:bodyPr/>
        <a:lstStyle/>
        <a:p>
          <a:endParaRPr lang="en-US"/>
        </a:p>
      </dgm:t>
    </dgm:pt>
    <dgm:pt modelId="{53CF9656-E581-4BAD-8F2C-7AD7F217D0C3}" type="sibTrans" cxnId="{BDC70A96-48A8-4291-B2B7-789B4387AA52}">
      <dgm:prSet/>
      <dgm:spPr/>
      <dgm:t>
        <a:bodyPr/>
        <a:lstStyle/>
        <a:p>
          <a:endParaRPr lang="en-US"/>
        </a:p>
      </dgm:t>
    </dgm:pt>
    <dgm:pt modelId="{C427F67A-B63D-4AE2-8F06-FD25CB1D1EE4}">
      <dgm:prSet phldrT="[Text]" custT="1"/>
      <dgm:spPr/>
      <dgm:t>
        <a:bodyPr/>
        <a:lstStyle/>
        <a:p>
          <a:r>
            <a:rPr lang="en-US" sz="2400" dirty="0"/>
            <a:t>Engagement</a:t>
          </a:r>
        </a:p>
      </dgm:t>
    </dgm:pt>
    <dgm:pt modelId="{89092F04-41A1-40C0-A3BA-9D4BE90F958C}" type="parTrans" cxnId="{DC720298-1558-40EF-9D6D-104245727F75}">
      <dgm:prSet/>
      <dgm:spPr/>
      <dgm:t>
        <a:bodyPr/>
        <a:lstStyle/>
        <a:p>
          <a:endParaRPr lang="en-US"/>
        </a:p>
      </dgm:t>
    </dgm:pt>
    <dgm:pt modelId="{DD5D15E6-368A-4872-A404-C0617EE3C0A8}" type="sibTrans" cxnId="{DC720298-1558-40EF-9D6D-104245727F75}">
      <dgm:prSet/>
      <dgm:spPr/>
      <dgm:t>
        <a:bodyPr/>
        <a:lstStyle/>
        <a:p>
          <a:endParaRPr lang="en-US"/>
        </a:p>
      </dgm:t>
    </dgm:pt>
    <dgm:pt modelId="{F25611ED-0730-419E-98C5-FC618BDCFA45}" type="pres">
      <dgm:prSet presAssocID="{FA0C5368-8910-43C5-B9EC-C21DFBA6BD7A}" presName="linear" presStyleCnt="0">
        <dgm:presLayoutVars>
          <dgm:animLvl val="lvl"/>
          <dgm:resizeHandles val="exact"/>
        </dgm:presLayoutVars>
      </dgm:prSet>
      <dgm:spPr/>
    </dgm:pt>
    <dgm:pt modelId="{14DB6B4D-CB8E-489A-B2F3-CE96FB020900}" type="pres">
      <dgm:prSet presAssocID="{276675E0-E9D5-4989-9CAA-6FC6E2A25EA2}" presName="parentText" presStyleLbl="node1" presStyleIdx="0" presStyleCnt="1" custScaleY="70124" custLinFactNeighborX="3" custLinFactNeighborY="-20873">
        <dgm:presLayoutVars>
          <dgm:chMax val="0"/>
          <dgm:bulletEnabled val="1"/>
        </dgm:presLayoutVars>
      </dgm:prSet>
      <dgm:spPr/>
    </dgm:pt>
    <dgm:pt modelId="{1D7C4892-8A64-426A-8D0B-56F937AE052B}" type="pres">
      <dgm:prSet presAssocID="{276675E0-E9D5-4989-9CAA-6FC6E2A25EA2}" presName="childText" presStyleLbl="revTx" presStyleIdx="0" presStyleCnt="1" custLinFactNeighborX="3" custLinFactNeighborY="-37497">
        <dgm:presLayoutVars>
          <dgm:bulletEnabled val="1"/>
        </dgm:presLayoutVars>
      </dgm:prSet>
      <dgm:spPr/>
    </dgm:pt>
  </dgm:ptLst>
  <dgm:cxnLst>
    <dgm:cxn modelId="{34005F70-7167-4E80-B775-DE54883715D9}" type="presOf" srcId="{FA0C5368-8910-43C5-B9EC-C21DFBA6BD7A}" destId="{F25611ED-0730-419E-98C5-FC618BDCFA45}" srcOrd="0" destOrd="0" presId="urn:microsoft.com/office/officeart/2005/8/layout/vList2"/>
    <dgm:cxn modelId="{DB118071-F502-4B8D-9149-8B0F8C3A1BF4}" type="presOf" srcId="{1906B49A-0FC3-49A6-A364-64163D22321A}" destId="{1D7C4892-8A64-426A-8D0B-56F937AE052B}" srcOrd="0" destOrd="4" presId="urn:microsoft.com/office/officeart/2005/8/layout/vList2"/>
    <dgm:cxn modelId="{40E21A7A-98A7-42C2-A69C-9C26C424F7E4}" srcId="{E6C13325-F17E-4029-BDF4-3799BAB0A253}" destId="{5F7FD14E-C653-426D-8C90-3D69EAD93038}" srcOrd="1" destOrd="0" parTransId="{49C8C3FD-E713-4D2B-B21B-E114E9C6E57E}" sibTransId="{8B42D667-B423-405A-80AB-B941E02A2CCF}"/>
    <dgm:cxn modelId="{926B3181-AEE0-432E-A04E-54461A4B80B4}" type="presOf" srcId="{BD2A8DF1-066E-46DE-AFC4-333040392961}" destId="{1D7C4892-8A64-426A-8D0B-56F937AE052B}" srcOrd="0" destOrd="3" presId="urn:microsoft.com/office/officeart/2005/8/layout/vList2"/>
    <dgm:cxn modelId="{60814B8C-64AF-48FF-9BC6-3E57E298CD1F}" srcId="{E6C13325-F17E-4029-BDF4-3799BAB0A253}" destId="{BD2A8DF1-066E-46DE-AFC4-333040392961}" srcOrd="2" destOrd="0" parTransId="{CFB03729-D4EE-4610-A607-2C41DFE4ADC9}" sibTransId="{8A8B74DD-0181-4A15-82B2-D24B173DB6ED}"/>
    <dgm:cxn modelId="{BDC70A96-48A8-4291-B2B7-789B4387AA52}" srcId="{E6C13325-F17E-4029-BDF4-3799BAB0A253}" destId="{1906B49A-0FC3-49A6-A364-64163D22321A}" srcOrd="3" destOrd="0" parTransId="{48794DCF-2A2E-4240-9823-E3D6D3A5BB07}" sibTransId="{53CF9656-E581-4BAD-8F2C-7AD7F217D0C3}"/>
    <dgm:cxn modelId="{4FC5EF96-7501-40E2-A2B2-F7259CBE503E}" srcId="{276675E0-E9D5-4989-9CAA-6FC6E2A25EA2}" destId="{E6C13325-F17E-4029-BDF4-3799BAB0A253}" srcOrd="0" destOrd="0" parTransId="{8BDBFF64-51DA-49EA-8EAE-BF2649207C26}" sibTransId="{B4A71EC4-4F88-4DA4-9FC1-4A11A99B6FBC}"/>
    <dgm:cxn modelId="{DC720298-1558-40EF-9D6D-104245727F75}" srcId="{E6C13325-F17E-4029-BDF4-3799BAB0A253}" destId="{C427F67A-B63D-4AE2-8F06-FD25CB1D1EE4}" srcOrd="0" destOrd="0" parTransId="{89092F04-41A1-40C0-A3BA-9D4BE90F958C}" sibTransId="{DD5D15E6-368A-4872-A404-C0617EE3C0A8}"/>
    <dgm:cxn modelId="{C80257BC-FC56-4F5C-AD04-446C3FD69005}" srcId="{FA0C5368-8910-43C5-B9EC-C21DFBA6BD7A}" destId="{276675E0-E9D5-4989-9CAA-6FC6E2A25EA2}" srcOrd="0" destOrd="0" parTransId="{814D984D-5F7E-4156-A682-2FC3D24CD598}" sibTransId="{66694B72-EADA-4559-9332-3ACD7115136A}"/>
    <dgm:cxn modelId="{C06817BD-0EF7-4455-B9F9-11108D5C8ED4}" type="presOf" srcId="{276675E0-E9D5-4989-9CAA-6FC6E2A25EA2}" destId="{14DB6B4D-CB8E-489A-B2F3-CE96FB020900}" srcOrd="0" destOrd="0" presId="urn:microsoft.com/office/officeart/2005/8/layout/vList2"/>
    <dgm:cxn modelId="{97FB05C8-7B23-4805-87E3-F981F6C9E157}" type="presOf" srcId="{5F7FD14E-C653-426D-8C90-3D69EAD93038}" destId="{1D7C4892-8A64-426A-8D0B-56F937AE052B}" srcOrd="0" destOrd="2" presId="urn:microsoft.com/office/officeart/2005/8/layout/vList2"/>
    <dgm:cxn modelId="{4B536AD1-DDED-47E9-B879-B749C5BADDA2}" type="presOf" srcId="{E6C13325-F17E-4029-BDF4-3799BAB0A253}" destId="{1D7C4892-8A64-426A-8D0B-56F937AE052B}" srcOrd="0" destOrd="0" presId="urn:microsoft.com/office/officeart/2005/8/layout/vList2"/>
    <dgm:cxn modelId="{AC6E69F6-6D41-41E7-9779-DB09AF281CBE}" type="presOf" srcId="{C427F67A-B63D-4AE2-8F06-FD25CB1D1EE4}" destId="{1D7C4892-8A64-426A-8D0B-56F937AE052B}" srcOrd="0" destOrd="1" presId="urn:microsoft.com/office/officeart/2005/8/layout/vList2"/>
    <dgm:cxn modelId="{5B8A7551-E679-479C-9545-8A9B2E406918}" type="presParOf" srcId="{F25611ED-0730-419E-98C5-FC618BDCFA45}" destId="{14DB6B4D-CB8E-489A-B2F3-CE96FB020900}" srcOrd="0" destOrd="0" presId="urn:microsoft.com/office/officeart/2005/8/layout/vList2"/>
    <dgm:cxn modelId="{75C4FBD4-A4A3-40EB-95CE-0DEC511A31B8}" type="presParOf" srcId="{F25611ED-0730-419E-98C5-FC618BDCFA45}" destId="{1D7C4892-8A64-426A-8D0B-56F937AE052B}"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0C5368-8910-43C5-B9EC-C21DFBA6BD7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76675E0-E9D5-4989-9CAA-6FC6E2A25EA2}">
      <dgm:prSet phldrT="[Text]"/>
      <dgm:spPr/>
      <dgm:t>
        <a:bodyPr/>
        <a:lstStyle/>
        <a:p>
          <a:r>
            <a:rPr lang="en-US" dirty="0"/>
            <a:t>Homelessness Prevention (for at risk of becoming homeless)</a:t>
          </a:r>
        </a:p>
      </dgm:t>
    </dgm:pt>
    <dgm:pt modelId="{814D984D-5F7E-4156-A682-2FC3D24CD598}" type="parTrans" cxnId="{C80257BC-FC56-4F5C-AD04-446C3FD69005}">
      <dgm:prSet/>
      <dgm:spPr/>
      <dgm:t>
        <a:bodyPr/>
        <a:lstStyle/>
        <a:p>
          <a:endParaRPr lang="en-US"/>
        </a:p>
      </dgm:t>
    </dgm:pt>
    <dgm:pt modelId="{66694B72-EADA-4559-9332-3ACD7115136A}" type="sibTrans" cxnId="{C80257BC-FC56-4F5C-AD04-446C3FD69005}">
      <dgm:prSet/>
      <dgm:spPr/>
      <dgm:t>
        <a:bodyPr/>
        <a:lstStyle/>
        <a:p>
          <a:endParaRPr lang="en-US"/>
        </a:p>
      </dgm:t>
    </dgm:pt>
    <dgm:pt modelId="{E6C13325-F17E-4029-BDF4-3799BAB0A253}">
      <dgm:prSet phldrT="[Text]"/>
      <dgm:spPr/>
      <dgm:t>
        <a:bodyPr/>
        <a:lstStyle/>
        <a:p>
          <a:r>
            <a:rPr lang="en-US" dirty="0"/>
            <a:t>Housing relocation and stabilization services, including rental assistance, necessary to prevent a household from becoming homeless. Eligible households must have income below 30% Area Median Income (AMI).</a:t>
          </a:r>
        </a:p>
      </dgm:t>
    </dgm:pt>
    <dgm:pt modelId="{8BDBFF64-51DA-49EA-8EAE-BF2649207C26}" type="parTrans" cxnId="{4FC5EF96-7501-40E2-A2B2-F7259CBE503E}">
      <dgm:prSet/>
      <dgm:spPr/>
      <dgm:t>
        <a:bodyPr/>
        <a:lstStyle/>
        <a:p>
          <a:endParaRPr lang="en-US"/>
        </a:p>
      </dgm:t>
    </dgm:pt>
    <dgm:pt modelId="{B4A71EC4-4F88-4DA4-9FC1-4A11A99B6FBC}" type="sibTrans" cxnId="{4FC5EF96-7501-40E2-A2B2-F7259CBE503E}">
      <dgm:prSet/>
      <dgm:spPr/>
      <dgm:t>
        <a:bodyPr/>
        <a:lstStyle/>
        <a:p>
          <a:endParaRPr lang="en-US"/>
        </a:p>
      </dgm:t>
    </dgm:pt>
    <dgm:pt modelId="{B37EC968-D38B-4C3A-B97F-99B166AF4504}">
      <dgm:prSet phldrT="[Text]"/>
      <dgm:spPr/>
      <dgm:t>
        <a:bodyPr/>
        <a:lstStyle/>
        <a:p>
          <a:r>
            <a:rPr lang="en-US" dirty="0"/>
            <a:t>Rapid Re-Housing (for literally homeless)</a:t>
          </a:r>
        </a:p>
      </dgm:t>
    </dgm:pt>
    <dgm:pt modelId="{85F2D3BD-90B6-4F9A-B5DF-701D3BB65068}" type="parTrans" cxnId="{3D0DA4E7-BE89-4D22-A7F6-F8F594CDC52E}">
      <dgm:prSet/>
      <dgm:spPr/>
      <dgm:t>
        <a:bodyPr/>
        <a:lstStyle/>
        <a:p>
          <a:endParaRPr lang="en-US"/>
        </a:p>
      </dgm:t>
    </dgm:pt>
    <dgm:pt modelId="{66CF3821-43D9-4DA7-84C1-A86076E1F291}" type="sibTrans" cxnId="{3D0DA4E7-BE89-4D22-A7F6-F8F594CDC52E}">
      <dgm:prSet/>
      <dgm:spPr/>
      <dgm:t>
        <a:bodyPr/>
        <a:lstStyle/>
        <a:p>
          <a:endParaRPr lang="en-US"/>
        </a:p>
      </dgm:t>
    </dgm:pt>
    <dgm:pt modelId="{FCC0A918-B76F-4982-8E65-5A64D5473990}">
      <dgm:prSet phldrT="[Text]"/>
      <dgm:spPr/>
      <dgm:t>
        <a:bodyPr/>
        <a:lstStyle/>
        <a:p>
          <a:r>
            <a:rPr lang="en-US" dirty="0"/>
            <a:t>Housing relocation and stabilization services, including rental assistance, necessary to help a household move out of homelessness and into permanent housing. Eligible households must have income below 30% AMI.</a:t>
          </a:r>
        </a:p>
      </dgm:t>
    </dgm:pt>
    <dgm:pt modelId="{E4720A62-083E-48E4-BE25-05CB01F69A5B}" type="parTrans" cxnId="{6E615F9C-E8E3-473B-8184-9AFC091CB4B7}">
      <dgm:prSet/>
      <dgm:spPr/>
      <dgm:t>
        <a:bodyPr/>
        <a:lstStyle/>
        <a:p>
          <a:endParaRPr lang="en-US"/>
        </a:p>
      </dgm:t>
    </dgm:pt>
    <dgm:pt modelId="{2C610183-1409-4FC5-AE9A-40147301B2BD}" type="sibTrans" cxnId="{6E615F9C-E8E3-473B-8184-9AFC091CB4B7}">
      <dgm:prSet/>
      <dgm:spPr/>
      <dgm:t>
        <a:bodyPr/>
        <a:lstStyle/>
        <a:p>
          <a:endParaRPr lang="en-US"/>
        </a:p>
      </dgm:t>
    </dgm:pt>
    <dgm:pt modelId="{2C5A5285-7F7A-4F2C-AC06-F5DB0082A512}">
      <dgm:prSet phldrT="[Text]"/>
      <dgm:spPr/>
      <dgm:t>
        <a:bodyPr/>
        <a:lstStyle/>
        <a:p>
          <a:r>
            <a:rPr lang="en-US" dirty="0"/>
            <a:t>Rental arrears and rental assistance</a:t>
          </a:r>
        </a:p>
      </dgm:t>
    </dgm:pt>
    <dgm:pt modelId="{6379F9C5-A32F-4D8F-8800-656BB9877B63}" type="parTrans" cxnId="{91928341-0FDB-42A4-B891-BC89DA0440FF}">
      <dgm:prSet/>
      <dgm:spPr/>
      <dgm:t>
        <a:bodyPr/>
        <a:lstStyle/>
        <a:p>
          <a:endParaRPr lang="en-US"/>
        </a:p>
      </dgm:t>
    </dgm:pt>
    <dgm:pt modelId="{4D926549-2480-4F62-A44A-EFAB2DD877B6}" type="sibTrans" cxnId="{91928341-0FDB-42A4-B891-BC89DA0440FF}">
      <dgm:prSet/>
      <dgm:spPr/>
      <dgm:t>
        <a:bodyPr/>
        <a:lstStyle/>
        <a:p>
          <a:endParaRPr lang="en-US"/>
        </a:p>
      </dgm:t>
    </dgm:pt>
    <dgm:pt modelId="{3E95ED2A-42EB-4D04-988F-FB12708F17E3}">
      <dgm:prSet phldrT="[Text]"/>
      <dgm:spPr/>
      <dgm:t>
        <a:bodyPr/>
        <a:lstStyle/>
        <a:p>
          <a:r>
            <a:rPr lang="en-US" dirty="0"/>
            <a:t>Relocation assistance includes: application fees, security deposits, utility payments and deposits, moving costs</a:t>
          </a:r>
        </a:p>
      </dgm:t>
    </dgm:pt>
    <dgm:pt modelId="{058A73E6-C82D-491D-869B-EE655156FA7A}" type="parTrans" cxnId="{3F3A07AA-B538-4B30-AF4F-8BB1762DE43A}">
      <dgm:prSet/>
      <dgm:spPr/>
      <dgm:t>
        <a:bodyPr/>
        <a:lstStyle/>
        <a:p>
          <a:endParaRPr lang="en-US"/>
        </a:p>
      </dgm:t>
    </dgm:pt>
    <dgm:pt modelId="{1F8DE235-B38F-495F-A9AA-A5ED5393BD1F}" type="sibTrans" cxnId="{3F3A07AA-B538-4B30-AF4F-8BB1762DE43A}">
      <dgm:prSet/>
      <dgm:spPr/>
      <dgm:t>
        <a:bodyPr/>
        <a:lstStyle/>
        <a:p>
          <a:endParaRPr lang="en-US"/>
        </a:p>
      </dgm:t>
    </dgm:pt>
    <dgm:pt modelId="{13325BA6-3A00-44C3-B8CD-548A059A4976}">
      <dgm:prSet phldrT="[Text]"/>
      <dgm:spPr/>
      <dgm:t>
        <a:bodyPr/>
        <a:lstStyle/>
        <a:p>
          <a:r>
            <a:rPr lang="en-US" dirty="0"/>
            <a:t>Services include: housing search, case management, mediation and legal services </a:t>
          </a:r>
        </a:p>
      </dgm:t>
    </dgm:pt>
    <dgm:pt modelId="{6DAF09C8-C401-473A-8AFA-06957D99C34C}" type="parTrans" cxnId="{4F5E6ECB-34EF-412C-A677-96B4E55088E1}">
      <dgm:prSet/>
      <dgm:spPr/>
      <dgm:t>
        <a:bodyPr/>
        <a:lstStyle/>
        <a:p>
          <a:endParaRPr lang="en-US"/>
        </a:p>
      </dgm:t>
    </dgm:pt>
    <dgm:pt modelId="{5165BC93-FDF2-458C-A83D-6265526F4ED6}" type="sibTrans" cxnId="{4F5E6ECB-34EF-412C-A677-96B4E55088E1}">
      <dgm:prSet/>
      <dgm:spPr/>
      <dgm:t>
        <a:bodyPr/>
        <a:lstStyle/>
        <a:p>
          <a:endParaRPr lang="en-US"/>
        </a:p>
      </dgm:t>
    </dgm:pt>
    <dgm:pt modelId="{BDD473A4-A305-416D-B231-0BDEE6707469}">
      <dgm:prSet phldrT="[Text]"/>
      <dgm:spPr/>
      <dgm:t>
        <a:bodyPr/>
        <a:lstStyle/>
        <a:p>
          <a:r>
            <a:rPr lang="en-US" dirty="0"/>
            <a:t>Rental Assistance</a:t>
          </a:r>
        </a:p>
      </dgm:t>
    </dgm:pt>
    <dgm:pt modelId="{60C640EA-5D0A-4A09-A49C-122C76BF7C44}" type="parTrans" cxnId="{92806B3B-7124-4AFC-B400-8A56CF60AA05}">
      <dgm:prSet/>
      <dgm:spPr/>
      <dgm:t>
        <a:bodyPr/>
        <a:lstStyle/>
        <a:p>
          <a:endParaRPr lang="en-US"/>
        </a:p>
      </dgm:t>
    </dgm:pt>
    <dgm:pt modelId="{C67F479F-BEA2-4E97-ADF0-DD2201ADD05A}" type="sibTrans" cxnId="{92806B3B-7124-4AFC-B400-8A56CF60AA05}">
      <dgm:prSet/>
      <dgm:spPr/>
      <dgm:t>
        <a:bodyPr/>
        <a:lstStyle/>
        <a:p>
          <a:endParaRPr lang="en-US"/>
        </a:p>
      </dgm:t>
    </dgm:pt>
    <dgm:pt modelId="{776FD2F3-18D0-480E-A0C7-67025D9BB906}">
      <dgm:prSet phldrT="[Text]"/>
      <dgm:spPr/>
      <dgm:t>
        <a:bodyPr/>
        <a:lstStyle/>
        <a:p>
          <a:r>
            <a:rPr lang="en-US" dirty="0"/>
            <a:t>Relocation assistance includes: application fees, security deposits, utility payments and deposits, moving costs</a:t>
          </a:r>
        </a:p>
      </dgm:t>
    </dgm:pt>
    <dgm:pt modelId="{264407ED-CF8F-42C7-9437-0EF03D46FD9D}" type="parTrans" cxnId="{D2998071-5AEC-496B-AD0B-E30FEAC345E9}">
      <dgm:prSet/>
      <dgm:spPr/>
      <dgm:t>
        <a:bodyPr/>
        <a:lstStyle/>
        <a:p>
          <a:endParaRPr lang="en-US"/>
        </a:p>
      </dgm:t>
    </dgm:pt>
    <dgm:pt modelId="{C80CE1F3-10D2-4DC3-B5F4-D96F0CAA5C79}" type="sibTrans" cxnId="{D2998071-5AEC-496B-AD0B-E30FEAC345E9}">
      <dgm:prSet/>
      <dgm:spPr/>
      <dgm:t>
        <a:bodyPr/>
        <a:lstStyle/>
        <a:p>
          <a:endParaRPr lang="en-US"/>
        </a:p>
      </dgm:t>
    </dgm:pt>
    <dgm:pt modelId="{CE4F6975-61BB-4D85-9398-B08A75814431}">
      <dgm:prSet phldrT="[Text]"/>
      <dgm:spPr/>
      <dgm:t>
        <a:bodyPr/>
        <a:lstStyle/>
        <a:p>
          <a:r>
            <a:rPr lang="en-US" dirty="0"/>
            <a:t>Services include: housing search, case management, mediation and legal services </a:t>
          </a:r>
        </a:p>
      </dgm:t>
    </dgm:pt>
    <dgm:pt modelId="{6485810A-F5EC-4955-A872-DF1FCC2146CB}" type="parTrans" cxnId="{664D4556-8DB4-434E-95DA-34CC9BC8C8AD}">
      <dgm:prSet/>
      <dgm:spPr/>
      <dgm:t>
        <a:bodyPr/>
        <a:lstStyle/>
        <a:p>
          <a:endParaRPr lang="en-US"/>
        </a:p>
      </dgm:t>
    </dgm:pt>
    <dgm:pt modelId="{C0F180FF-6D98-44A9-836B-62FA23A62DEC}" type="sibTrans" cxnId="{664D4556-8DB4-434E-95DA-34CC9BC8C8AD}">
      <dgm:prSet/>
      <dgm:spPr/>
      <dgm:t>
        <a:bodyPr/>
        <a:lstStyle/>
        <a:p>
          <a:endParaRPr lang="en-US"/>
        </a:p>
      </dgm:t>
    </dgm:pt>
    <dgm:pt modelId="{F25611ED-0730-419E-98C5-FC618BDCFA45}" type="pres">
      <dgm:prSet presAssocID="{FA0C5368-8910-43C5-B9EC-C21DFBA6BD7A}" presName="linear" presStyleCnt="0">
        <dgm:presLayoutVars>
          <dgm:animLvl val="lvl"/>
          <dgm:resizeHandles val="exact"/>
        </dgm:presLayoutVars>
      </dgm:prSet>
      <dgm:spPr/>
    </dgm:pt>
    <dgm:pt modelId="{14DB6B4D-CB8E-489A-B2F3-CE96FB020900}" type="pres">
      <dgm:prSet presAssocID="{276675E0-E9D5-4989-9CAA-6FC6E2A25EA2}" presName="parentText" presStyleLbl="node1" presStyleIdx="0" presStyleCnt="2" custLinFactNeighborY="1932">
        <dgm:presLayoutVars>
          <dgm:chMax val="0"/>
          <dgm:bulletEnabled val="1"/>
        </dgm:presLayoutVars>
      </dgm:prSet>
      <dgm:spPr/>
    </dgm:pt>
    <dgm:pt modelId="{1D7C4892-8A64-426A-8D0B-56F937AE052B}" type="pres">
      <dgm:prSet presAssocID="{276675E0-E9D5-4989-9CAA-6FC6E2A25EA2}" presName="childText" presStyleLbl="revTx" presStyleIdx="0" presStyleCnt="2">
        <dgm:presLayoutVars>
          <dgm:bulletEnabled val="1"/>
        </dgm:presLayoutVars>
      </dgm:prSet>
      <dgm:spPr/>
    </dgm:pt>
    <dgm:pt modelId="{894532E2-94FF-4793-8CE3-E7CA43197686}" type="pres">
      <dgm:prSet presAssocID="{B37EC968-D38B-4C3A-B97F-99B166AF4504}" presName="parentText" presStyleLbl="node1" presStyleIdx="1" presStyleCnt="2">
        <dgm:presLayoutVars>
          <dgm:chMax val="0"/>
          <dgm:bulletEnabled val="1"/>
        </dgm:presLayoutVars>
      </dgm:prSet>
      <dgm:spPr/>
    </dgm:pt>
    <dgm:pt modelId="{36B55467-F28C-4363-AAD8-477ACD6C1B14}" type="pres">
      <dgm:prSet presAssocID="{B37EC968-D38B-4C3A-B97F-99B166AF4504}" presName="childText" presStyleLbl="revTx" presStyleIdx="1" presStyleCnt="2">
        <dgm:presLayoutVars>
          <dgm:bulletEnabled val="1"/>
        </dgm:presLayoutVars>
      </dgm:prSet>
      <dgm:spPr/>
    </dgm:pt>
  </dgm:ptLst>
  <dgm:cxnLst>
    <dgm:cxn modelId="{41C48C01-8E65-4E20-BCD7-133F0BF71ED2}" type="presOf" srcId="{776FD2F3-18D0-480E-A0C7-67025D9BB906}" destId="{36B55467-F28C-4363-AAD8-477ACD6C1B14}" srcOrd="0" destOrd="2" presId="urn:microsoft.com/office/officeart/2005/8/layout/vList2"/>
    <dgm:cxn modelId="{92806B3B-7124-4AFC-B400-8A56CF60AA05}" srcId="{FCC0A918-B76F-4982-8E65-5A64D5473990}" destId="{BDD473A4-A305-416D-B231-0BDEE6707469}" srcOrd="0" destOrd="0" parTransId="{60C640EA-5D0A-4A09-A49C-122C76BF7C44}" sibTransId="{C67F479F-BEA2-4E97-ADF0-DD2201ADD05A}"/>
    <dgm:cxn modelId="{F080CB5E-0F7A-479E-8842-0F06E4BEB3A4}" type="presOf" srcId="{3E95ED2A-42EB-4D04-988F-FB12708F17E3}" destId="{1D7C4892-8A64-426A-8D0B-56F937AE052B}" srcOrd="0" destOrd="2" presId="urn:microsoft.com/office/officeart/2005/8/layout/vList2"/>
    <dgm:cxn modelId="{91928341-0FDB-42A4-B891-BC89DA0440FF}" srcId="{E6C13325-F17E-4029-BDF4-3799BAB0A253}" destId="{2C5A5285-7F7A-4F2C-AC06-F5DB0082A512}" srcOrd="0" destOrd="0" parTransId="{6379F9C5-A32F-4D8F-8800-656BB9877B63}" sibTransId="{4D926549-2480-4F62-A44A-EFAB2DD877B6}"/>
    <dgm:cxn modelId="{34005F70-7167-4E80-B775-DE54883715D9}" type="presOf" srcId="{FA0C5368-8910-43C5-B9EC-C21DFBA6BD7A}" destId="{F25611ED-0730-419E-98C5-FC618BDCFA45}" srcOrd="0" destOrd="0" presId="urn:microsoft.com/office/officeart/2005/8/layout/vList2"/>
    <dgm:cxn modelId="{D2998071-5AEC-496B-AD0B-E30FEAC345E9}" srcId="{FCC0A918-B76F-4982-8E65-5A64D5473990}" destId="{776FD2F3-18D0-480E-A0C7-67025D9BB906}" srcOrd="1" destOrd="0" parTransId="{264407ED-CF8F-42C7-9437-0EF03D46FD9D}" sibTransId="{C80CE1F3-10D2-4DC3-B5F4-D96F0CAA5C79}"/>
    <dgm:cxn modelId="{664D4556-8DB4-434E-95DA-34CC9BC8C8AD}" srcId="{FCC0A918-B76F-4982-8E65-5A64D5473990}" destId="{CE4F6975-61BB-4D85-9398-B08A75814431}" srcOrd="2" destOrd="0" parTransId="{6485810A-F5EC-4955-A872-DF1FCC2146CB}" sibTransId="{C0F180FF-6D98-44A9-836B-62FA23A62DEC}"/>
    <dgm:cxn modelId="{4FC5EF96-7501-40E2-A2B2-F7259CBE503E}" srcId="{276675E0-E9D5-4989-9CAA-6FC6E2A25EA2}" destId="{E6C13325-F17E-4029-BDF4-3799BAB0A253}" srcOrd="0" destOrd="0" parTransId="{8BDBFF64-51DA-49EA-8EAE-BF2649207C26}" sibTransId="{B4A71EC4-4F88-4DA4-9FC1-4A11A99B6FBC}"/>
    <dgm:cxn modelId="{6E615F9C-E8E3-473B-8184-9AFC091CB4B7}" srcId="{B37EC968-D38B-4C3A-B97F-99B166AF4504}" destId="{FCC0A918-B76F-4982-8E65-5A64D5473990}" srcOrd="0" destOrd="0" parTransId="{E4720A62-083E-48E4-BE25-05CB01F69A5B}" sibTransId="{2C610183-1409-4FC5-AE9A-40147301B2BD}"/>
    <dgm:cxn modelId="{3F3A07AA-B538-4B30-AF4F-8BB1762DE43A}" srcId="{E6C13325-F17E-4029-BDF4-3799BAB0A253}" destId="{3E95ED2A-42EB-4D04-988F-FB12708F17E3}" srcOrd="1" destOrd="0" parTransId="{058A73E6-C82D-491D-869B-EE655156FA7A}" sibTransId="{1F8DE235-B38F-495F-A9AA-A5ED5393BD1F}"/>
    <dgm:cxn modelId="{C80257BC-FC56-4F5C-AD04-446C3FD69005}" srcId="{FA0C5368-8910-43C5-B9EC-C21DFBA6BD7A}" destId="{276675E0-E9D5-4989-9CAA-6FC6E2A25EA2}" srcOrd="0" destOrd="0" parTransId="{814D984D-5F7E-4156-A682-2FC3D24CD598}" sibTransId="{66694B72-EADA-4559-9332-3ACD7115136A}"/>
    <dgm:cxn modelId="{C06817BD-0EF7-4455-B9F9-11108D5C8ED4}" type="presOf" srcId="{276675E0-E9D5-4989-9CAA-6FC6E2A25EA2}" destId="{14DB6B4D-CB8E-489A-B2F3-CE96FB020900}" srcOrd="0" destOrd="0" presId="urn:microsoft.com/office/officeart/2005/8/layout/vList2"/>
    <dgm:cxn modelId="{4F5E6ECB-34EF-412C-A677-96B4E55088E1}" srcId="{E6C13325-F17E-4029-BDF4-3799BAB0A253}" destId="{13325BA6-3A00-44C3-B8CD-548A059A4976}" srcOrd="2" destOrd="0" parTransId="{6DAF09C8-C401-473A-8AFA-06957D99C34C}" sibTransId="{5165BC93-FDF2-458C-A83D-6265526F4ED6}"/>
    <dgm:cxn modelId="{BBEA76CB-AEC1-4AB1-9CF4-43458D810A96}" type="presOf" srcId="{2C5A5285-7F7A-4F2C-AC06-F5DB0082A512}" destId="{1D7C4892-8A64-426A-8D0B-56F937AE052B}" srcOrd="0" destOrd="1" presId="urn:microsoft.com/office/officeart/2005/8/layout/vList2"/>
    <dgm:cxn modelId="{4B536AD1-DDED-47E9-B879-B749C5BADDA2}" type="presOf" srcId="{E6C13325-F17E-4029-BDF4-3799BAB0A253}" destId="{1D7C4892-8A64-426A-8D0B-56F937AE052B}" srcOrd="0" destOrd="0" presId="urn:microsoft.com/office/officeart/2005/8/layout/vList2"/>
    <dgm:cxn modelId="{57A414E0-AF37-4C0D-B632-E10BFCB2E732}" type="presOf" srcId="{CE4F6975-61BB-4D85-9398-B08A75814431}" destId="{36B55467-F28C-4363-AAD8-477ACD6C1B14}" srcOrd="0" destOrd="3" presId="urn:microsoft.com/office/officeart/2005/8/layout/vList2"/>
    <dgm:cxn modelId="{3D0DA4E7-BE89-4D22-A7F6-F8F594CDC52E}" srcId="{FA0C5368-8910-43C5-B9EC-C21DFBA6BD7A}" destId="{B37EC968-D38B-4C3A-B97F-99B166AF4504}" srcOrd="1" destOrd="0" parTransId="{85F2D3BD-90B6-4F9A-B5DF-701D3BB65068}" sibTransId="{66CF3821-43D9-4DA7-84C1-A86076E1F291}"/>
    <dgm:cxn modelId="{3A76D5EC-9C54-47CB-9CB3-1434E491B818}" type="presOf" srcId="{FCC0A918-B76F-4982-8E65-5A64D5473990}" destId="{36B55467-F28C-4363-AAD8-477ACD6C1B14}" srcOrd="0" destOrd="0" presId="urn:microsoft.com/office/officeart/2005/8/layout/vList2"/>
    <dgm:cxn modelId="{86CEC9F0-A36B-41E0-9C53-430945E6B362}" type="presOf" srcId="{B37EC968-D38B-4C3A-B97F-99B166AF4504}" destId="{894532E2-94FF-4793-8CE3-E7CA43197686}" srcOrd="0" destOrd="0" presId="urn:microsoft.com/office/officeart/2005/8/layout/vList2"/>
    <dgm:cxn modelId="{DA592CF2-3536-4A7F-83F8-97A9961098ED}" type="presOf" srcId="{13325BA6-3A00-44C3-B8CD-548A059A4976}" destId="{1D7C4892-8A64-426A-8D0B-56F937AE052B}" srcOrd="0" destOrd="3" presId="urn:microsoft.com/office/officeart/2005/8/layout/vList2"/>
    <dgm:cxn modelId="{6BBC29F4-DFF9-440E-961D-1FAE29FEF296}" type="presOf" srcId="{BDD473A4-A305-416D-B231-0BDEE6707469}" destId="{36B55467-F28C-4363-AAD8-477ACD6C1B14}" srcOrd="0" destOrd="1" presId="urn:microsoft.com/office/officeart/2005/8/layout/vList2"/>
    <dgm:cxn modelId="{5B8A7551-E679-479C-9545-8A9B2E406918}" type="presParOf" srcId="{F25611ED-0730-419E-98C5-FC618BDCFA45}" destId="{14DB6B4D-CB8E-489A-B2F3-CE96FB020900}" srcOrd="0" destOrd="0" presId="urn:microsoft.com/office/officeart/2005/8/layout/vList2"/>
    <dgm:cxn modelId="{75C4FBD4-A4A3-40EB-95CE-0DEC511A31B8}" type="presParOf" srcId="{F25611ED-0730-419E-98C5-FC618BDCFA45}" destId="{1D7C4892-8A64-426A-8D0B-56F937AE052B}" srcOrd="1" destOrd="0" presId="urn:microsoft.com/office/officeart/2005/8/layout/vList2"/>
    <dgm:cxn modelId="{D730E2F2-A97A-488C-B696-9B9DA2FF1AB0}" type="presParOf" srcId="{F25611ED-0730-419E-98C5-FC618BDCFA45}" destId="{894532E2-94FF-4793-8CE3-E7CA43197686}" srcOrd="2" destOrd="0" presId="urn:microsoft.com/office/officeart/2005/8/layout/vList2"/>
    <dgm:cxn modelId="{061F5C5E-2E7B-483D-BBBC-3FAFF86BE6ED}" type="presParOf" srcId="{F25611ED-0730-419E-98C5-FC618BDCFA45}" destId="{36B55467-F28C-4363-AAD8-477ACD6C1B1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DB6B4D-CB8E-489A-B2F3-CE96FB020900}">
      <dsp:nvSpPr>
        <dsp:cNvPr id="0" name=""/>
        <dsp:cNvSpPr/>
      </dsp:nvSpPr>
      <dsp:spPr>
        <a:xfrm>
          <a:off x="0" y="52533"/>
          <a:ext cx="10316104" cy="71954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Emergency Shelter – Operations</a:t>
          </a:r>
        </a:p>
      </dsp:txBody>
      <dsp:txXfrm>
        <a:off x="35125" y="87658"/>
        <a:ext cx="10245854" cy="649299"/>
      </dsp:txXfrm>
    </dsp:sp>
    <dsp:sp modelId="{1D7C4892-8A64-426A-8D0B-56F937AE052B}">
      <dsp:nvSpPr>
        <dsp:cNvPr id="0" name=""/>
        <dsp:cNvSpPr/>
      </dsp:nvSpPr>
      <dsp:spPr>
        <a:xfrm>
          <a:off x="0" y="772083"/>
          <a:ext cx="10316104" cy="198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7536"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kern="1200" dirty="0"/>
            <a:t>Maintenance</a:t>
          </a:r>
        </a:p>
        <a:p>
          <a:pPr marL="228600" lvl="1" indent="-228600" algn="l" defTabSz="1022350">
            <a:lnSpc>
              <a:spcPct val="90000"/>
            </a:lnSpc>
            <a:spcBef>
              <a:spcPct val="0"/>
            </a:spcBef>
            <a:spcAft>
              <a:spcPct val="20000"/>
            </a:spcAft>
            <a:buChar char="•"/>
          </a:pPr>
          <a:r>
            <a:rPr lang="en-US" sz="2300" kern="1200" dirty="0"/>
            <a:t>Rent</a:t>
          </a:r>
        </a:p>
        <a:p>
          <a:pPr marL="228600" lvl="1" indent="-228600" algn="l" defTabSz="1022350">
            <a:lnSpc>
              <a:spcPct val="90000"/>
            </a:lnSpc>
            <a:spcBef>
              <a:spcPct val="0"/>
            </a:spcBef>
            <a:spcAft>
              <a:spcPct val="20000"/>
            </a:spcAft>
            <a:buChar char="•"/>
          </a:pPr>
          <a:r>
            <a:rPr lang="en-US" sz="2300" kern="1200" dirty="0"/>
            <a:t>Security</a:t>
          </a:r>
        </a:p>
        <a:p>
          <a:pPr marL="228600" lvl="1" indent="-228600" algn="l" defTabSz="1022350">
            <a:lnSpc>
              <a:spcPct val="90000"/>
            </a:lnSpc>
            <a:spcBef>
              <a:spcPct val="0"/>
            </a:spcBef>
            <a:spcAft>
              <a:spcPct val="20000"/>
            </a:spcAft>
            <a:buChar char="•"/>
          </a:pPr>
          <a:r>
            <a:rPr lang="en-US" sz="2300" kern="1200" dirty="0"/>
            <a:t>Fuel (heating)</a:t>
          </a:r>
        </a:p>
        <a:p>
          <a:pPr marL="228600" lvl="1" indent="-228600" algn="l" defTabSz="1022350">
            <a:lnSpc>
              <a:spcPct val="90000"/>
            </a:lnSpc>
            <a:spcBef>
              <a:spcPct val="0"/>
            </a:spcBef>
            <a:spcAft>
              <a:spcPct val="20000"/>
            </a:spcAft>
            <a:buChar char="•"/>
          </a:pPr>
          <a:r>
            <a:rPr lang="en-US" sz="2300" kern="1200" dirty="0"/>
            <a:t>Food (for shelter guests)</a:t>
          </a:r>
        </a:p>
      </dsp:txBody>
      <dsp:txXfrm>
        <a:off x="0" y="772083"/>
        <a:ext cx="10316104" cy="1987200"/>
      </dsp:txXfrm>
    </dsp:sp>
    <dsp:sp modelId="{894532E2-94FF-4793-8CE3-E7CA43197686}">
      <dsp:nvSpPr>
        <dsp:cNvPr id="0" name=""/>
        <dsp:cNvSpPr/>
      </dsp:nvSpPr>
      <dsp:spPr>
        <a:xfrm>
          <a:off x="0" y="2759283"/>
          <a:ext cx="10316104" cy="71954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Emergency Shelter – Essential Services</a:t>
          </a:r>
        </a:p>
      </dsp:txBody>
      <dsp:txXfrm>
        <a:off x="35125" y="2794408"/>
        <a:ext cx="10245854" cy="649299"/>
      </dsp:txXfrm>
    </dsp:sp>
    <dsp:sp modelId="{36B55467-F28C-4363-AAD8-477ACD6C1B14}">
      <dsp:nvSpPr>
        <dsp:cNvPr id="0" name=""/>
        <dsp:cNvSpPr/>
      </dsp:nvSpPr>
      <dsp:spPr>
        <a:xfrm>
          <a:off x="0" y="3478833"/>
          <a:ext cx="10316104" cy="1210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7536"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kern="1200" dirty="0"/>
            <a:t>Case Management</a:t>
          </a:r>
        </a:p>
        <a:p>
          <a:pPr marL="228600" lvl="1" indent="-228600" algn="l" defTabSz="1022350">
            <a:lnSpc>
              <a:spcPct val="90000"/>
            </a:lnSpc>
            <a:spcBef>
              <a:spcPct val="0"/>
            </a:spcBef>
            <a:spcAft>
              <a:spcPct val="20000"/>
            </a:spcAft>
            <a:buChar char="•"/>
          </a:pPr>
          <a:r>
            <a:rPr lang="en-US" sz="2300" kern="1200" dirty="0"/>
            <a:t>Child Care</a:t>
          </a:r>
        </a:p>
        <a:p>
          <a:pPr marL="228600" lvl="1" indent="-228600" algn="l" defTabSz="1022350">
            <a:lnSpc>
              <a:spcPct val="90000"/>
            </a:lnSpc>
            <a:spcBef>
              <a:spcPct val="0"/>
            </a:spcBef>
            <a:spcAft>
              <a:spcPct val="20000"/>
            </a:spcAft>
            <a:buChar char="•"/>
          </a:pPr>
          <a:r>
            <a:rPr lang="en-US" sz="2300" kern="1200" dirty="0"/>
            <a:t>Educational Services</a:t>
          </a:r>
        </a:p>
      </dsp:txBody>
      <dsp:txXfrm>
        <a:off x="0" y="3478833"/>
        <a:ext cx="10316104" cy="12109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DB6B4D-CB8E-489A-B2F3-CE96FB020900}">
      <dsp:nvSpPr>
        <dsp:cNvPr id="0" name=""/>
        <dsp:cNvSpPr/>
      </dsp:nvSpPr>
      <dsp:spPr>
        <a:xfrm>
          <a:off x="0" y="86526"/>
          <a:ext cx="10316104" cy="85326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Street Outreach</a:t>
          </a:r>
        </a:p>
      </dsp:txBody>
      <dsp:txXfrm>
        <a:off x="41653" y="128179"/>
        <a:ext cx="10232798" cy="769962"/>
      </dsp:txXfrm>
    </dsp:sp>
    <dsp:sp modelId="{1D7C4892-8A64-426A-8D0B-56F937AE052B}">
      <dsp:nvSpPr>
        <dsp:cNvPr id="0" name=""/>
        <dsp:cNvSpPr/>
      </dsp:nvSpPr>
      <dsp:spPr>
        <a:xfrm>
          <a:off x="0" y="1059266"/>
          <a:ext cx="10316104" cy="27582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7536"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a:t>Essential services necessary to reach out to unsheltered individuals and families and connect them with shelter, services, and housing, as well as address immediate needs.</a:t>
          </a:r>
        </a:p>
        <a:p>
          <a:pPr marL="457200" lvl="2" indent="-228600" algn="l" defTabSz="1066800">
            <a:lnSpc>
              <a:spcPct val="90000"/>
            </a:lnSpc>
            <a:spcBef>
              <a:spcPct val="0"/>
            </a:spcBef>
            <a:spcAft>
              <a:spcPct val="20000"/>
            </a:spcAft>
            <a:buChar char="•"/>
          </a:pPr>
          <a:r>
            <a:rPr lang="en-US" sz="2400" kern="1200" dirty="0"/>
            <a:t>Engagement</a:t>
          </a:r>
        </a:p>
        <a:p>
          <a:pPr marL="457200" lvl="2" indent="-228600" algn="l" defTabSz="1066800">
            <a:lnSpc>
              <a:spcPct val="90000"/>
            </a:lnSpc>
            <a:spcBef>
              <a:spcPct val="0"/>
            </a:spcBef>
            <a:spcAft>
              <a:spcPct val="20000"/>
            </a:spcAft>
            <a:buChar char="•"/>
          </a:pPr>
          <a:r>
            <a:rPr lang="en-US" sz="2400" kern="1200" dirty="0"/>
            <a:t>Case Management</a:t>
          </a:r>
        </a:p>
        <a:p>
          <a:pPr marL="457200" lvl="2" indent="-228600" algn="l" defTabSz="1066800">
            <a:lnSpc>
              <a:spcPct val="90000"/>
            </a:lnSpc>
            <a:spcBef>
              <a:spcPct val="0"/>
            </a:spcBef>
            <a:spcAft>
              <a:spcPct val="20000"/>
            </a:spcAft>
            <a:buChar char="•"/>
          </a:pPr>
          <a:r>
            <a:rPr lang="en-US" sz="2400" kern="1200" dirty="0"/>
            <a:t>Transportation</a:t>
          </a:r>
        </a:p>
        <a:p>
          <a:pPr marL="457200" lvl="2" indent="-228600" algn="l" defTabSz="1066800">
            <a:lnSpc>
              <a:spcPct val="90000"/>
            </a:lnSpc>
            <a:spcBef>
              <a:spcPct val="0"/>
            </a:spcBef>
            <a:spcAft>
              <a:spcPct val="20000"/>
            </a:spcAft>
            <a:buChar char="•"/>
          </a:pPr>
          <a:r>
            <a:rPr lang="en-US" sz="2400" kern="1200" dirty="0"/>
            <a:t>Services for Special Populations</a:t>
          </a:r>
        </a:p>
      </dsp:txBody>
      <dsp:txXfrm>
        <a:off x="0" y="1059266"/>
        <a:ext cx="10316104" cy="27582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DB6B4D-CB8E-489A-B2F3-CE96FB020900}">
      <dsp:nvSpPr>
        <dsp:cNvPr id="0" name=""/>
        <dsp:cNvSpPr/>
      </dsp:nvSpPr>
      <dsp:spPr>
        <a:xfrm>
          <a:off x="0" y="67418"/>
          <a:ext cx="11221374" cy="57563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Homelessness Prevention (for at risk of becoming homeless)</a:t>
          </a:r>
        </a:p>
      </dsp:txBody>
      <dsp:txXfrm>
        <a:off x="28100" y="95518"/>
        <a:ext cx="11165174" cy="519439"/>
      </dsp:txXfrm>
    </dsp:sp>
    <dsp:sp modelId="{1D7C4892-8A64-426A-8D0B-56F937AE052B}">
      <dsp:nvSpPr>
        <dsp:cNvPr id="0" name=""/>
        <dsp:cNvSpPr/>
      </dsp:nvSpPr>
      <dsp:spPr>
        <a:xfrm>
          <a:off x="0" y="607545"/>
          <a:ext cx="11221374" cy="183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6279"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a:t>Housing relocation and stabilization services, including rental assistance, necessary to prevent a household from becoming homeless. Eligible households must have income below 30% Area Median Income (AMI).</a:t>
          </a:r>
        </a:p>
        <a:p>
          <a:pPr marL="342900" lvl="2" indent="-171450" algn="l" defTabSz="844550">
            <a:lnSpc>
              <a:spcPct val="90000"/>
            </a:lnSpc>
            <a:spcBef>
              <a:spcPct val="0"/>
            </a:spcBef>
            <a:spcAft>
              <a:spcPct val="20000"/>
            </a:spcAft>
            <a:buChar char="•"/>
          </a:pPr>
          <a:r>
            <a:rPr lang="en-US" sz="1900" kern="1200" dirty="0"/>
            <a:t>Rental arrears and rental assistance</a:t>
          </a:r>
        </a:p>
        <a:p>
          <a:pPr marL="342900" lvl="2" indent="-171450" algn="l" defTabSz="844550">
            <a:lnSpc>
              <a:spcPct val="90000"/>
            </a:lnSpc>
            <a:spcBef>
              <a:spcPct val="0"/>
            </a:spcBef>
            <a:spcAft>
              <a:spcPct val="20000"/>
            </a:spcAft>
            <a:buChar char="•"/>
          </a:pPr>
          <a:r>
            <a:rPr lang="en-US" sz="1900" kern="1200" dirty="0"/>
            <a:t>Relocation assistance includes: application fees, security deposits, utility payments and deposits, moving costs</a:t>
          </a:r>
        </a:p>
        <a:p>
          <a:pPr marL="342900" lvl="2" indent="-171450" algn="l" defTabSz="844550">
            <a:lnSpc>
              <a:spcPct val="90000"/>
            </a:lnSpc>
            <a:spcBef>
              <a:spcPct val="0"/>
            </a:spcBef>
            <a:spcAft>
              <a:spcPct val="20000"/>
            </a:spcAft>
            <a:buChar char="•"/>
          </a:pPr>
          <a:r>
            <a:rPr lang="en-US" sz="1900" kern="1200" dirty="0"/>
            <a:t>Services include: housing search, case management, mediation and legal services </a:t>
          </a:r>
        </a:p>
      </dsp:txBody>
      <dsp:txXfrm>
        <a:off x="0" y="607545"/>
        <a:ext cx="11221374" cy="1838160"/>
      </dsp:txXfrm>
    </dsp:sp>
    <dsp:sp modelId="{894532E2-94FF-4793-8CE3-E7CA43197686}">
      <dsp:nvSpPr>
        <dsp:cNvPr id="0" name=""/>
        <dsp:cNvSpPr/>
      </dsp:nvSpPr>
      <dsp:spPr>
        <a:xfrm>
          <a:off x="0" y="2445705"/>
          <a:ext cx="11221374" cy="57563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Rapid Re-Housing (for literally homeless)</a:t>
          </a:r>
        </a:p>
      </dsp:txBody>
      <dsp:txXfrm>
        <a:off x="28100" y="2473805"/>
        <a:ext cx="11165174" cy="519439"/>
      </dsp:txXfrm>
    </dsp:sp>
    <dsp:sp modelId="{36B55467-F28C-4363-AAD8-477ACD6C1B14}">
      <dsp:nvSpPr>
        <dsp:cNvPr id="0" name=""/>
        <dsp:cNvSpPr/>
      </dsp:nvSpPr>
      <dsp:spPr>
        <a:xfrm>
          <a:off x="0" y="3021345"/>
          <a:ext cx="11221374" cy="213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6279"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a:t>Housing relocation and stabilization services, including rental assistance, necessary to help a household move out of homelessness and into permanent housing. Eligible households must have income below 30% AMI.</a:t>
          </a:r>
        </a:p>
        <a:p>
          <a:pPr marL="342900" lvl="2" indent="-171450" algn="l" defTabSz="844550">
            <a:lnSpc>
              <a:spcPct val="90000"/>
            </a:lnSpc>
            <a:spcBef>
              <a:spcPct val="0"/>
            </a:spcBef>
            <a:spcAft>
              <a:spcPct val="20000"/>
            </a:spcAft>
            <a:buChar char="•"/>
          </a:pPr>
          <a:r>
            <a:rPr lang="en-US" sz="1900" kern="1200" dirty="0"/>
            <a:t>Rental Assistance</a:t>
          </a:r>
        </a:p>
        <a:p>
          <a:pPr marL="342900" lvl="2" indent="-171450" algn="l" defTabSz="844550">
            <a:lnSpc>
              <a:spcPct val="90000"/>
            </a:lnSpc>
            <a:spcBef>
              <a:spcPct val="0"/>
            </a:spcBef>
            <a:spcAft>
              <a:spcPct val="20000"/>
            </a:spcAft>
            <a:buChar char="•"/>
          </a:pPr>
          <a:r>
            <a:rPr lang="en-US" sz="1900" kern="1200" dirty="0"/>
            <a:t>Relocation assistance includes: application fees, security deposits, utility payments and deposits, moving costs</a:t>
          </a:r>
        </a:p>
        <a:p>
          <a:pPr marL="342900" lvl="2" indent="-171450" algn="l" defTabSz="844550">
            <a:lnSpc>
              <a:spcPct val="90000"/>
            </a:lnSpc>
            <a:spcBef>
              <a:spcPct val="0"/>
            </a:spcBef>
            <a:spcAft>
              <a:spcPct val="20000"/>
            </a:spcAft>
            <a:buChar char="•"/>
          </a:pPr>
          <a:r>
            <a:rPr lang="en-US" sz="1900" kern="1200" dirty="0"/>
            <a:t>Services include: housing search, case management, mediation and legal services </a:t>
          </a:r>
        </a:p>
      </dsp:txBody>
      <dsp:txXfrm>
        <a:off x="0" y="3021345"/>
        <a:ext cx="11221374" cy="21362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293177-47E2-42D4-9423-2382389061C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560F07-90DE-43A6-A0AB-921542E199B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0015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293177-47E2-42D4-9423-2382389061C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560F07-90DE-43A6-A0AB-921542E199B4}" type="slidenum">
              <a:rPr lang="en-US" smtClean="0"/>
              <a:t>‹#›</a:t>
            </a:fld>
            <a:endParaRPr lang="en-US"/>
          </a:p>
        </p:txBody>
      </p:sp>
    </p:spTree>
    <p:extLst>
      <p:ext uri="{BB962C8B-B14F-4D97-AF65-F5344CB8AC3E}">
        <p14:creationId xmlns:p14="http://schemas.microsoft.com/office/powerpoint/2010/main" val="1732163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293177-47E2-42D4-9423-2382389061C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560F07-90DE-43A6-A0AB-921542E199B4}" type="slidenum">
              <a:rPr lang="en-US" smtClean="0"/>
              <a:t>‹#›</a:t>
            </a:fld>
            <a:endParaRPr lang="en-US"/>
          </a:p>
        </p:txBody>
      </p:sp>
    </p:spTree>
    <p:extLst>
      <p:ext uri="{BB962C8B-B14F-4D97-AF65-F5344CB8AC3E}">
        <p14:creationId xmlns:p14="http://schemas.microsoft.com/office/powerpoint/2010/main" val="243040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293177-47E2-42D4-9423-2382389061C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560F07-90DE-43A6-A0AB-921542E199B4}" type="slidenum">
              <a:rPr lang="en-US" smtClean="0"/>
              <a:t>‹#›</a:t>
            </a:fld>
            <a:endParaRPr lang="en-US"/>
          </a:p>
        </p:txBody>
      </p:sp>
    </p:spTree>
    <p:extLst>
      <p:ext uri="{BB962C8B-B14F-4D97-AF65-F5344CB8AC3E}">
        <p14:creationId xmlns:p14="http://schemas.microsoft.com/office/powerpoint/2010/main" val="259990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293177-47E2-42D4-9423-2382389061CF}"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560F07-90DE-43A6-A0AB-921542E199B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3884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9293177-47E2-42D4-9423-2382389061CF}"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560F07-90DE-43A6-A0AB-921542E199B4}" type="slidenum">
              <a:rPr lang="en-US" smtClean="0"/>
              <a:t>‹#›</a:t>
            </a:fld>
            <a:endParaRPr lang="en-US"/>
          </a:p>
        </p:txBody>
      </p:sp>
    </p:spTree>
    <p:extLst>
      <p:ext uri="{BB962C8B-B14F-4D97-AF65-F5344CB8AC3E}">
        <p14:creationId xmlns:p14="http://schemas.microsoft.com/office/powerpoint/2010/main" val="2088546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293177-47E2-42D4-9423-2382389061CF}" type="datetimeFigureOut">
              <a:rPr lang="en-US" smtClean="0"/>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560F07-90DE-43A6-A0AB-921542E199B4}" type="slidenum">
              <a:rPr lang="en-US" smtClean="0"/>
              <a:t>‹#›</a:t>
            </a:fld>
            <a:endParaRPr lang="en-US"/>
          </a:p>
        </p:txBody>
      </p:sp>
    </p:spTree>
    <p:extLst>
      <p:ext uri="{BB962C8B-B14F-4D97-AF65-F5344CB8AC3E}">
        <p14:creationId xmlns:p14="http://schemas.microsoft.com/office/powerpoint/2010/main" val="95058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293177-47E2-42D4-9423-2382389061CF}" type="datetimeFigureOut">
              <a:rPr lang="en-US" smtClean="0"/>
              <a:t>5/5/2025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560F07-90DE-43A6-A0AB-921542E199B4}" type="slidenum">
              <a:rPr lang="en-US" smtClean="0"/>
              <a:t>‹#›</a:t>
            </a:fld>
            <a:endParaRPr lang="en-US"/>
          </a:p>
        </p:txBody>
      </p:sp>
    </p:spTree>
    <p:extLst>
      <p:ext uri="{BB962C8B-B14F-4D97-AF65-F5344CB8AC3E}">
        <p14:creationId xmlns:p14="http://schemas.microsoft.com/office/powerpoint/2010/main" val="3814511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9293177-47E2-42D4-9423-2382389061CF}" type="datetimeFigureOut">
              <a:rPr lang="en-US" smtClean="0"/>
              <a:t>5/5/2025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0560F07-90DE-43A6-A0AB-921542E199B4}" type="slidenum">
              <a:rPr lang="en-US" smtClean="0"/>
              <a:t>‹#›</a:t>
            </a:fld>
            <a:endParaRPr lang="en-US"/>
          </a:p>
        </p:txBody>
      </p:sp>
    </p:spTree>
    <p:extLst>
      <p:ext uri="{BB962C8B-B14F-4D97-AF65-F5344CB8AC3E}">
        <p14:creationId xmlns:p14="http://schemas.microsoft.com/office/powerpoint/2010/main" val="3627682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9293177-47E2-42D4-9423-2382389061CF}" type="datetimeFigureOut">
              <a:rPr lang="en-US" smtClean="0"/>
              <a:t>5/5/2025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0560F07-90DE-43A6-A0AB-921542E199B4}" type="slidenum">
              <a:rPr lang="en-US" smtClean="0"/>
              <a:t>‹#›</a:t>
            </a:fld>
            <a:endParaRPr lang="en-US"/>
          </a:p>
        </p:txBody>
      </p:sp>
    </p:spTree>
    <p:extLst>
      <p:ext uri="{BB962C8B-B14F-4D97-AF65-F5344CB8AC3E}">
        <p14:creationId xmlns:p14="http://schemas.microsoft.com/office/powerpoint/2010/main" val="152827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9293177-47E2-42D4-9423-2382389061CF}"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560F07-90DE-43A6-A0AB-921542E199B4}" type="slidenum">
              <a:rPr lang="en-US" smtClean="0"/>
              <a:t>‹#›</a:t>
            </a:fld>
            <a:endParaRPr lang="en-US"/>
          </a:p>
        </p:txBody>
      </p:sp>
    </p:spTree>
    <p:extLst>
      <p:ext uri="{BB962C8B-B14F-4D97-AF65-F5344CB8AC3E}">
        <p14:creationId xmlns:p14="http://schemas.microsoft.com/office/powerpoint/2010/main" val="1950102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9293177-47E2-42D4-9423-2382389061CF}" type="datetimeFigureOut">
              <a:rPr lang="en-US" smtClean="0"/>
              <a:t>5/5/2025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0560F07-90DE-43A6-A0AB-921542E199B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85275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hud.gov/sites/documents/2CFR200.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hudexchange.info/resource/5079/esg-income-limits/" TargetMode="External"/><Relationship Id="rId3" Type="http://schemas.openxmlformats.org/officeDocument/2006/relationships/hyperlink" Target="https://www.hudexchange.info/programs/esg/" TargetMode="External"/><Relationship Id="rId7" Type="http://schemas.openxmlformats.org/officeDocument/2006/relationships/hyperlink" Target="https://urldefense.com/v3/__https:/www.michigan.gov/mshda/homeless/homeless-and-special-housing-needs-programs/emergency-solutions-grant-esg-program/funding-opportunities__;!!OkAVRn9czI6eiHw!fUTF5Att2MSjAbK3vnU1fXrGZ4oMvcYm3Ha7-mkymG8-TiQG6uoNwv4KamPbC3dZCVq-Cctm7vWhpgMSMdt6vOS7ffS6MPXRaFE$" TargetMode="External"/><Relationship Id="rId2" Type="http://schemas.openxmlformats.org/officeDocument/2006/relationships/hyperlink" Target="https://capitalregionhousing.org/grants/" TargetMode="External"/><Relationship Id="rId1" Type="http://schemas.openxmlformats.org/officeDocument/2006/relationships/slideLayout" Target="../slideLayouts/slideLayout2.xml"/><Relationship Id="rId6" Type="http://schemas.openxmlformats.org/officeDocument/2006/relationships/hyperlink" Target="https://www.ecfr.gov/current/title-2/subtitle-A/chapter-II/part-200" TargetMode="External"/><Relationship Id="rId5" Type="http://schemas.openxmlformats.org/officeDocument/2006/relationships/hyperlink" Target="https://www.ecfr.gov/current/title-24/subtitle-B/chapter-V/subchapter-C/part-576/subpart-B?toc=1" TargetMode="External"/><Relationship Id="rId4" Type="http://schemas.openxmlformats.org/officeDocument/2006/relationships/hyperlink" Target="https://www.hudexchange.info/homelessness-assistance/coc-esg-virtual-binders/esg-program-components/overview/"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glhrncoordinator@gmai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357" y="651444"/>
            <a:ext cx="11191285" cy="3566160"/>
          </a:xfrm>
        </p:spPr>
        <p:txBody>
          <a:bodyPr>
            <a:normAutofit/>
          </a:bodyPr>
          <a:lstStyle/>
          <a:p>
            <a:r>
              <a:rPr lang="en-US" sz="6600" dirty="0"/>
              <a:t>FY25 City of Lansing and MSHDA </a:t>
            </a:r>
            <a:br>
              <a:rPr lang="en-US" sz="6600" dirty="0"/>
            </a:br>
            <a:r>
              <a:rPr lang="en-US" sz="6600" dirty="0"/>
              <a:t>Emergency Solutions Grant (ESG)</a:t>
            </a:r>
            <a:br>
              <a:rPr lang="en-US" sz="6600" dirty="0"/>
            </a:br>
            <a:r>
              <a:rPr lang="en-US" sz="4400" dirty="0"/>
              <a:t>Applicant Informational Meeting</a:t>
            </a:r>
            <a:endParaRPr lang="en-US" sz="4800" dirty="0"/>
          </a:p>
        </p:txBody>
      </p:sp>
      <p:sp>
        <p:nvSpPr>
          <p:cNvPr id="3" name="Subtitle 2"/>
          <p:cNvSpPr>
            <a:spLocks noGrp="1"/>
          </p:cNvSpPr>
          <p:nvPr>
            <p:ph type="subTitle" idx="1"/>
          </p:nvPr>
        </p:nvSpPr>
        <p:spPr>
          <a:xfrm>
            <a:off x="1066799" y="4473243"/>
            <a:ext cx="10058400" cy="1143000"/>
          </a:xfrm>
        </p:spPr>
        <p:txBody>
          <a:bodyPr/>
          <a:lstStyle/>
          <a:p>
            <a:r>
              <a:rPr lang="en-US" dirty="0"/>
              <a:t>Homeless assistance funding for The capital region housing collaborative 2025-2026 ESG program grants</a:t>
            </a:r>
          </a:p>
        </p:txBody>
      </p:sp>
      <p:cxnSp>
        <p:nvCxnSpPr>
          <p:cNvPr id="5" name="Straight Connector 4">
            <a:extLst>
              <a:ext uri="{FF2B5EF4-FFF2-40B4-BE49-F238E27FC236}">
                <a16:creationId xmlns:a16="http://schemas.microsoft.com/office/drawing/2014/main" id="{4178F689-2890-423D-966B-F922C6DCCCFD}"/>
              </a:ext>
            </a:extLst>
          </p:cNvPr>
          <p:cNvCxnSpPr>
            <a:cxnSpLocks/>
          </p:cNvCxnSpPr>
          <p:nvPr/>
        </p:nvCxnSpPr>
        <p:spPr>
          <a:xfrm>
            <a:off x="445062" y="4345423"/>
            <a:ext cx="1119128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2451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Eligibility Requirements for Applicants of ESG Grants</a:t>
            </a:r>
          </a:p>
        </p:txBody>
      </p:sp>
      <p:sp>
        <p:nvSpPr>
          <p:cNvPr id="4" name="Content Placeholder 2"/>
          <p:cNvSpPr>
            <a:spLocks noGrp="1"/>
          </p:cNvSpPr>
          <p:nvPr>
            <p:ph idx="1"/>
          </p:nvPr>
        </p:nvSpPr>
        <p:spPr>
          <a:xfrm>
            <a:off x="1097280" y="1845733"/>
            <a:ext cx="10058400" cy="4331131"/>
          </a:xfrm>
        </p:spPr>
        <p:txBody>
          <a:bodyPr>
            <a:normAutofit/>
          </a:bodyPr>
          <a:lstStyle/>
          <a:p>
            <a:pPr>
              <a:lnSpc>
                <a:spcPct val="110000"/>
              </a:lnSpc>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Eligible applicants must: </a:t>
            </a:r>
          </a:p>
          <a:p>
            <a:pPr lvl="1">
              <a:lnSpc>
                <a:spcPct val="110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Be a 501(c)(3) in good standing</a:t>
            </a:r>
          </a:p>
          <a:p>
            <a:pPr lvl="1">
              <a:lnSpc>
                <a:spcPct val="110000"/>
              </a:lnSpc>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D</a:t>
            </a:r>
            <a:r>
              <a:rPr lang="en-US" sz="2400" dirty="0">
                <a:effectLst/>
                <a:latin typeface="Calibri" panose="020F0502020204030204" pitchFamily="34" charset="0"/>
                <a:ea typeface="Calibri" panose="020F0502020204030204" pitchFamily="34" charset="0"/>
                <a:cs typeface="Times New Roman" panose="02020603050405020304" pitchFamily="18" charset="0"/>
              </a:rPr>
              <a:t>emonstrate the capacity to manage federal HUD funds</a:t>
            </a:r>
          </a:p>
          <a:p>
            <a:pPr lvl="2">
              <a:lnSpc>
                <a:spcPct val="110000"/>
              </a:lnSpc>
              <a:buFont typeface="Arial" panose="020B0604020202020204" pitchFamily="34" charset="0"/>
              <a:buChar char="•"/>
            </a:pPr>
            <a:r>
              <a:rPr lang="en-US" sz="1800" dirty="0">
                <a:latin typeface="Calibri" panose="020F0502020204030204" pitchFamily="34" charset="0"/>
                <a:ea typeface="Calibri" panose="020F0502020204030204" pitchFamily="34" charset="0"/>
                <a:cs typeface="Times New Roman" panose="02020603050405020304" pitchFamily="18" charset="0"/>
              </a:rPr>
              <a:t>Such as experience with operating another federal or state grant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10000"/>
              </a:lnSpc>
              <a:buFont typeface="Arial" panose="020B0604020202020204" pitchFamily="34" charset="0"/>
              <a:buChar char="•"/>
            </a:pPr>
            <a:r>
              <a:rPr lang="en-US" sz="2400" dirty="0">
                <a:latin typeface="Calibri" panose="020F0502020204030204" pitchFamily="34" charset="0"/>
                <a:cs typeface="Times New Roman" panose="02020603050405020304" pitchFamily="18" charset="0"/>
              </a:rPr>
              <a:t>Be required to use the Homeless Management Information System (HMIS) database or an HMIS-comparable database (for DV or Legal providers only) for record keeping and reporting</a:t>
            </a:r>
            <a:endParaRPr lang="en-US" sz="2800" dirty="0"/>
          </a:p>
          <a:p>
            <a:pPr lvl="1">
              <a:lnSpc>
                <a:spcPct val="110000"/>
              </a:lnSpc>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Submit all the Checklist documents in the ESG application that meet acceptable business standards for a capacity review</a:t>
            </a:r>
          </a:p>
        </p:txBody>
      </p:sp>
    </p:spTree>
    <p:extLst>
      <p:ext uri="{BB962C8B-B14F-4D97-AF65-F5344CB8AC3E}">
        <p14:creationId xmlns:p14="http://schemas.microsoft.com/office/powerpoint/2010/main" val="1968106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Eligibility Requirements for Applicants of HUD’s Grant Programs</a:t>
            </a:r>
          </a:p>
        </p:txBody>
      </p:sp>
      <p:sp>
        <p:nvSpPr>
          <p:cNvPr id="4" name="Content Placeholder 2"/>
          <p:cNvSpPr>
            <a:spLocks noGrp="1"/>
          </p:cNvSpPr>
          <p:nvPr>
            <p:ph idx="1"/>
          </p:nvPr>
        </p:nvSpPr>
        <p:spPr>
          <a:xfrm>
            <a:off x="1097280" y="1737361"/>
            <a:ext cx="10211422" cy="4906036"/>
          </a:xfrm>
        </p:spPr>
        <p:txBody>
          <a:bodyPr>
            <a:normAutofit fontScale="85000" lnSpcReduction="10000"/>
          </a:bodyPr>
          <a:lstStyle/>
          <a:p>
            <a:pPr>
              <a:lnSpc>
                <a:spcPct val="110000"/>
              </a:lnSpc>
              <a:buFont typeface="Arial" panose="020B0604020202020204" pitchFamily="34" charset="0"/>
              <a:buChar char="•"/>
            </a:pPr>
            <a:r>
              <a:rPr lang="en-US" sz="2800" dirty="0"/>
              <a:t>Mandatory Disclosure Requirement</a:t>
            </a:r>
          </a:p>
          <a:p>
            <a:pPr lvl="1">
              <a:lnSpc>
                <a:spcPct val="110000"/>
              </a:lnSpc>
              <a:buFont typeface="Courier New" panose="02070309020205020404" pitchFamily="49" charset="0"/>
              <a:buChar char="o"/>
            </a:pPr>
            <a:r>
              <a:rPr lang="en-US" sz="2600" dirty="0"/>
              <a:t>Must disclose in writing all violations of Federal criminal law involving fraud, bribery, or gratuity violations potentially affecting the federal award.</a:t>
            </a:r>
          </a:p>
          <a:p>
            <a:pPr>
              <a:lnSpc>
                <a:spcPct val="110000"/>
              </a:lnSpc>
              <a:buFont typeface="Arial" panose="020B0604020202020204" pitchFamily="34" charset="0"/>
              <a:buChar char="•"/>
            </a:pPr>
            <a:r>
              <a:rPr lang="en-US" sz="2800" dirty="0"/>
              <a:t>Prohibition Against Lobbying Activities</a:t>
            </a:r>
          </a:p>
          <a:p>
            <a:pPr lvl="1">
              <a:lnSpc>
                <a:spcPct val="110000"/>
              </a:lnSpc>
              <a:buFont typeface="Courier New" panose="02070309020205020404" pitchFamily="49" charset="0"/>
              <a:buChar char="o"/>
            </a:pPr>
            <a:r>
              <a:rPr lang="en-US" sz="2600" dirty="0"/>
              <a:t>Recipients are prohibited from using appropriated funds for lobbying the executive or legislative branches of the Federal government in connection with a Federal award.</a:t>
            </a:r>
          </a:p>
          <a:p>
            <a:pPr lvl="1">
              <a:lnSpc>
                <a:spcPct val="110000"/>
              </a:lnSpc>
              <a:buFont typeface="Courier New" panose="02070309020205020404" pitchFamily="49" charset="0"/>
              <a:buChar char="o"/>
            </a:pPr>
            <a:r>
              <a:rPr lang="en-US" sz="2600" dirty="0"/>
              <a:t>Standard Form LLL (SF-LLL) – Certification Regarding Lobbying </a:t>
            </a:r>
          </a:p>
          <a:p>
            <a:pPr>
              <a:lnSpc>
                <a:spcPct val="110000"/>
              </a:lnSpc>
              <a:buFont typeface="Arial" panose="020B0604020202020204" pitchFamily="34" charset="0"/>
              <a:buChar char="•"/>
            </a:pPr>
            <a:r>
              <a:rPr lang="en-US" sz="2800" dirty="0"/>
              <a:t>Equal Participation of Faith-Based Organizations in HUD Programs and Activities</a:t>
            </a:r>
          </a:p>
          <a:p>
            <a:pPr>
              <a:lnSpc>
                <a:spcPct val="110000"/>
              </a:lnSpc>
              <a:spcAft>
                <a:spcPts val="0"/>
              </a:spcAft>
              <a:buFont typeface="Arial" panose="020B0604020202020204" pitchFamily="34" charset="0"/>
              <a:buChar char="•"/>
            </a:pPr>
            <a:r>
              <a:rPr lang="en-US" sz="2800" dirty="0"/>
              <a:t>Conducting Business in Accordance with Ethical Standards/Code of Conduct</a:t>
            </a:r>
          </a:p>
          <a:p>
            <a:pPr lvl="1">
              <a:lnSpc>
                <a:spcPct val="110000"/>
              </a:lnSpc>
              <a:spcAft>
                <a:spcPts val="0"/>
              </a:spcAft>
              <a:buFont typeface="Courier New" panose="02070309020205020404" pitchFamily="49" charset="0"/>
              <a:buChar char="o"/>
            </a:pPr>
            <a:r>
              <a:rPr lang="en-US" sz="2600" dirty="0"/>
              <a:t>See </a:t>
            </a:r>
            <a:r>
              <a:rPr lang="en-US" sz="2600" dirty="0">
                <a:hlinkClick r:id="rId2"/>
              </a:rPr>
              <a:t>https://www.hud.gov/sites/documents/2CFR200.PDF</a:t>
            </a:r>
            <a:r>
              <a:rPr lang="en-US" sz="2600" dirty="0"/>
              <a:t> for Uniform Administrative Requirements</a:t>
            </a:r>
          </a:p>
        </p:txBody>
      </p:sp>
    </p:spTree>
    <p:extLst>
      <p:ext uri="{BB962C8B-B14F-4D97-AF65-F5344CB8AC3E}">
        <p14:creationId xmlns:p14="http://schemas.microsoft.com/office/powerpoint/2010/main" val="404826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7493" y="1845733"/>
            <a:ext cx="10604809" cy="4317999"/>
          </a:xfrm>
        </p:spPr>
        <p:txBody>
          <a:bodyPr>
            <a:normAutofit fontScale="77500" lnSpcReduction="20000"/>
          </a:bodyPr>
          <a:lstStyle/>
          <a:p>
            <a:pPr>
              <a:lnSpc>
                <a:spcPct val="110000"/>
              </a:lnSpc>
              <a:buFont typeface="Arial" panose="020B0604020202020204" pitchFamily="34" charset="0"/>
              <a:buChar char="•"/>
            </a:pPr>
            <a:r>
              <a:rPr lang="en-US" sz="2800" dirty="0"/>
              <a:t>All applicants must attest to and certify that they will comply with: </a:t>
            </a:r>
          </a:p>
          <a:p>
            <a:pPr lvl="1">
              <a:lnSpc>
                <a:spcPct val="110000"/>
              </a:lnSpc>
              <a:buFont typeface="Courier New" panose="02070309020205020404" pitchFamily="49" charset="0"/>
              <a:buChar char="o"/>
            </a:pPr>
            <a:r>
              <a:rPr lang="en-US" sz="2600" dirty="0"/>
              <a:t>Title VI of the Civil Rights Act of 1964</a:t>
            </a:r>
          </a:p>
          <a:p>
            <a:pPr lvl="1">
              <a:lnSpc>
                <a:spcPct val="110000"/>
              </a:lnSpc>
              <a:buFont typeface="Courier New" panose="02070309020205020404" pitchFamily="49" charset="0"/>
              <a:buChar char="o"/>
            </a:pPr>
            <a:r>
              <a:rPr lang="en-US" sz="2600" dirty="0"/>
              <a:t>Fair Housing Act</a:t>
            </a:r>
          </a:p>
          <a:p>
            <a:pPr lvl="1">
              <a:lnSpc>
                <a:spcPct val="110000"/>
              </a:lnSpc>
              <a:buFont typeface="Courier New" panose="02070309020205020404" pitchFamily="49" charset="0"/>
              <a:buChar char="o"/>
            </a:pPr>
            <a:r>
              <a:rPr lang="en-US" sz="2600" dirty="0"/>
              <a:t>Executive Order 11063 on Equal Opportunity in Housing</a:t>
            </a:r>
          </a:p>
          <a:p>
            <a:pPr lvl="1">
              <a:lnSpc>
                <a:spcPct val="110000"/>
              </a:lnSpc>
              <a:buFont typeface="Courier New" panose="02070309020205020404" pitchFamily="49" charset="0"/>
              <a:buChar char="o"/>
            </a:pPr>
            <a:r>
              <a:rPr lang="en-US" sz="2600" dirty="0"/>
              <a:t>Executive Order 11246 (discrimination of employment during performance of Federal contracts)</a:t>
            </a:r>
          </a:p>
          <a:p>
            <a:pPr lvl="1">
              <a:lnSpc>
                <a:spcPct val="110000"/>
              </a:lnSpc>
              <a:buFont typeface="Courier New" panose="02070309020205020404" pitchFamily="49" charset="0"/>
              <a:buChar char="o"/>
            </a:pPr>
            <a:r>
              <a:rPr lang="en-US" sz="2600" dirty="0"/>
              <a:t>Section 3 of the Housing and Urban Development Act of 1968</a:t>
            </a:r>
          </a:p>
          <a:p>
            <a:pPr lvl="1">
              <a:lnSpc>
                <a:spcPct val="110000"/>
              </a:lnSpc>
              <a:buFont typeface="Courier New" panose="02070309020205020404" pitchFamily="49" charset="0"/>
              <a:buChar char="o"/>
            </a:pPr>
            <a:r>
              <a:rPr lang="en-US" sz="2600" dirty="0"/>
              <a:t>Section 504 of the Rehabilitation Act of 1973</a:t>
            </a:r>
          </a:p>
          <a:p>
            <a:pPr lvl="1">
              <a:lnSpc>
                <a:spcPct val="110000"/>
              </a:lnSpc>
              <a:buFont typeface="Courier New" panose="02070309020205020404" pitchFamily="49" charset="0"/>
              <a:buChar char="o"/>
            </a:pPr>
            <a:r>
              <a:rPr lang="en-US" sz="2600" dirty="0"/>
              <a:t>Age Discrimination Act of 1975</a:t>
            </a:r>
          </a:p>
          <a:p>
            <a:pPr lvl="1">
              <a:lnSpc>
                <a:spcPct val="110000"/>
              </a:lnSpc>
              <a:buFont typeface="Courier New" panose="02070309020205020404" pitchFamily="49" charset="0"/>
              <a:buChar char="o"/>
            </a:pPr>
            <a:r>
              <a:rPr lang="en-US" sz="2600" dirty="0"/>
              <a:t>Executive Orders 11625, 12432, and 12138 (to encourage participation by businesses owned and operated by members of minority groups and women)</a:t>
            </a:r>
          </a:p>
          <a:p>
            <a:pPr lvl="1">
              <a:lnSpc>
                <a:spcPct val="110000"/>
              </a:lnSpc>
              <a:buFont typeface="Courier New" panose="02070309020205020404" pitchFamily="49" charset="0"/>
              <a:buChar char="o"/>
            </a:pPr>
            <a:r>
              <a:rPr lang="en-US" sz="2600" dirty="0"/>
              <a:t>If establishing a preference for target populations of disabled persons, it will comply with nondiscrimination requirements within the designated population.</a:t>
            </a:r>
          </a:p>
          <a:p>
            <a:endParaRPr lang="en-US" dirty="0"/>
          </a:p>
        </p:txBody>
      </p:sp>
      <p:sp>
        <p:nvSpPr>
          <p:cNvPr id="5" name="Title 1"/>
          <p:cNvSpPr>
            <a:spLocks noGrp="1"/>
          </p:cNvSpPr>
          <p:nvPr>
            <p:ph type="title"/>
          </p:nvPr>
        </p:nvSpPr>
        <p:spPr/>
        <p:txBody>
          <a:bodyPr/>
          <a:lstStyle/>
          <a:p>
            <a:r>
              <a:rPr lang="en-US" dirty="0"/>
              <a:t>Fair Housing and Equal Opportunity</a:t>
            </a:r>
          </a:p>
        </p:txBody>
      </p:sp>
    </p:spTree>
    <p:extLst>
      <p:ext uri="{BB962C8B-B14F-4D97-AF65-F5344CB8AC3E}">
        <p14:creationId xmlns:p14="http://schemas.microsoft.com/office/powerpoint/2010/main" val="2554274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7493" y="1845734"/>
            <a:ext cx="10604809" cy="4351866"/>
          </a:xfrm>
        </p:spPr>
        <p:txBody>
          <a:bodyPr>
            <a:normAutofit fontScale="92500" lnSpcReduction="10000"/>
          </a:bodyPr>
          <a:lstStyle/>
          <a:p>
            <a:pPr>
              <a:lnSpc>
                <a:spcPct val="110000"/>
              </a:lnSpc>
              <a:buFont typeface="Arial" panose="020B0604020202020204" pitchFamily="34" charset="0"/>
              <a:buChar char="•"/>
            </a:pPr>
            <a:r>
              <a:rPr lang="en-US" sz="2600" dirty="0"/>
              <a:t>Policies Are Compliant – </a:t>
            </a:r>
            <a:r>
              <a:rPr lang="en-US" sz="1900" dirty="0"/>
              <a:t>(see HUD ESG links on last slide)</a:t>
            </a:r>
          </a:p>
          <a:p>
            <a:pPr lvl="1">
              <a:lnSpc>
                <a:spcPct val="110000"/>
              </a:lnSpc>
              <a:buFont typeface="Courier New" panose="02070309020205020404" pitchFamily="49" charset="0"/>
              <a:buChar char="o"/>
            </a:pPr>
            <a:r>
              <a:rPr lang="en-US" sz="2400" dirty="0"/>
              <a:t>Must have HUD compliant policies and procedures that comply with:</a:t>
            </a:r>
          </a:p>
          <a:p>
            <a:pPr lvl="2">
              <a:lnSpc>
                <a:spcPct val="110000"/>
              </a:lnSpc>
              <a:buFont typeface="Wingdings" panose="05000000000000000000" pitchFamily="2" charset="2"/>
              <a:buChar char="ü"/>
            </a:pPr>
            <a:r>
              <a:rPr lang="en-US" sz="2000" dirty="0"/>
              <a:t>Maintaining adequate internal financial controls, record maintenance and management, and confidentiality</a:t>
            </a:r>
          </a:p>
          <a:p>
            <a:pPr lvl="2">
              <a:lnSpc>
                <a:spcPct val="110000"/>
              </a:lnSpc>
              <a:buFont typeface="Wingdings" panose="05000000000000000000" pitchFamily="2" charset="2"/>
              <a:buChar char="ü"/>
            </a:pPr>
            <a:r>
              <a:rPr lang="en-US" sz="2000" dirty="0"/>
              <a:t>The Americans with Disabilities Act, VAWA Act protections, and Fair Housing requirements</a:t>
            </a:r>
          </a:p>
          <a:p>
            <a:pPr lvl="2">
              <a:lnSpc>
                <a:spcPct val="110000"/>
              </a:lnSpc>
              <a:buFont typeface="Wingdings" panose="05000000000000000000" pitchFamily="2" charset="2"/>
              <a:buChar char="ü"/>
            </a:pPr>
            <a:r>
              <a:rPr lang="en-US" sz="2000" dirty="0"/>
              <a:t>CoC-required policies for termination of assistance and appeals processes</a:t>
            </a:r>
          </a:p>
          <a:p>
            <a:pPr>
              <a:lnSpc>
                <a:spcPct val="110000"/>
              </a:lnSpc>
              <a:buFont typeface="Arial" panose="020B0604020202020204" pitchFamily="34" charset="0"/>
              <a:buChar char="•"/>
            </a:pPr>
            <a:r>
              <a:rPr lang="en-US" sz="2600" dirty="0"/>
              <a:t>Practice Housing First</a:t>
            </a:r>
          </a:p>
          <a:p>
            <a:pPr lvl="1">
              <a:lnSpc>
                <a:spcPct val="110000"/>
              </a:lnSpc>
              <a:buFont typeface="Courier New" panose="02070309020205020404" pitchFamily="49" charset="0"/>
              <a:buChar char="o"/>
            </a:pPr>
            <a:r>
              <a:rPr lang="en-US" sz="2400" dirty="0"/>
              <a:t>Policies and practices are aligned with Housing First principles including: </a:t>
            </a:r>
          </a:p>
          <a:p>
            <a:pPr lvl="2">
              <a:lnSpc>
                <a:spcPct val="110000"/>
              </a:lnSpc>
              <a:buFont typeface="Wingdings" panose="05000000000000000000" pitchFamily="2" charset="2"/>
              <a:buChar char="ü"/>
            </a:pPr>
            <a:r>
              <a:rPr lang="en-US" sz="2000" dirty="0"/>
              <a:t>Commitment to identify and lower barriers to housing</a:t>
            </a:r>
          </a:p>
          <a:p>
            <a:pPr lvl="2">
              <a:lnSpc>
                <a:spcPct val="110000"/>
              </a:lnSpc>
              <a:buFont typeface="Wingdings" panose="05000000000000000000" pitchFamily="2" charset="2"/>
              <a:buChar char="ü"/>
            </a:pPr>
            <a:r>
              <a:rPr lang="en-US" sz="2000" dirty="0"/>
              <a:t>No service participation requirements</a:t>
            </a:r>
          </a:p>
          <a:p>
            <a:pPr lvl="2">
              <a:lnSpc>
                <a:spcPct val="110000"/>
              </a:lnSpc>
              <a:buFont typeface="Wingdings" panose="05000000000000000000" pitchFamily="2" charset="2"/>
              <a:buChar char="ü"/>
            </a:pPr>
            <a:r>
              <a:rPr lang="en-US" sz="2000" dirty="0"/>
              <a:t>No overly punitive policies</a:t>
            </a:r>
            <a:endParaRPr lang="en-US" sz="2600" dirty="0"/>
          </a:p>
          <a:p>
            <a:pPr>
              <a:lnSpc>
                <a:spcPct val="110000"/>
              </a:lnSpc>
              <a:buFont typeface="Arial" panose="020B0604020202020204" pitchFamily="34" charset="0"/>
              <a:buChar char="•"/>
            </a:pPr>
            <a:endParaRPr lang="en-US" sz="2600" dirty="0"/>
          </a:p>
          <a:p>
            <a:endParaRPr lang="en-US" dirty="0"/>
          </a:p>
        </p:txBody>
      </p:sp>
      <p:sp>
        <p:nvSpPr>
          <p:cNvPr id="5" name="Title 1"/>
          <p:cNvSpPr>
            <a:spLocks noGrp="1"/>
          </p:cNvSpPr>
          <p:nvPr>
            <p:ph type="title"/>
          </p:nvPr>
        </p:nvSpPr>
        <p:spPr/>
        <p:txBody>
          <a:bodyPr/>
          <a:lstStyle/>
          <a:p>
            <a:r>
              <a:rPr lang="en-US" dirty="0"/>
              <a:t>Threshold Factors</a:t>
            </a:r>
          </a:p>
        </p:txBody>
      </p:sp>
    </p:spTree>
    <p:extLst>
      <p:ext uri="{BB962C8B-B14F-4D97-AF65-F5344CB8AC3E}">
        <p14:creationId xmlns:p14="http://schemas.microsoft.com/office/powerpoint/2010/main" val="1331873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7493" y="1845734"/>
            <a:ext cx="10604809" cy="4456212"/>
          </a:xfrm>
        </p:spPr>
        <p:txBody>
          <a:bodyPr>
            <a:normAutofit fontScale="77500" lnSpcReduction="20000"/>
          </a:bodyPr>
          <a:lstStyle/>
          <a:p>
            <a:pPr>
              <a:lnSpc>
                <a:spcPct val="110000"/>
              </a:lnSpc>
              <a:buFont typeface="Arial" panose="020B0604020202020204" pitchFamily="34" charset="0"/>
              <a:buChar char="•"/>
            </a:pPr>
            <a:r>
              <a:rPr lang="en-US" sz="2800" dirty="0"/>
              <a:t>Coordinated Entry</a:t>
            </a:r>
          </a:p>
          <a:p>
            <a:pPr lvl="1">
              <a:lnSpc>
                <a:spcPct val="110000"/>
              </a:lnSpc>
              <a:buFont typeface="Courier New" panose="02070309020205020404" pitchFamily="49" charset="0"/>
              <a:buChar char="o"/>
            </a:pPr>
            <a:r>
              <a:rPr lang="en-US" sz="2400" dirty="0"/>
              <a:t>Must participate in the CoC’s Coordinated Entry process by notifying the Coordinated Entry Agency (CEA) of program openings and accepting CEA referrals to fill openings for Homeless Prevention and Rapid Re-Housing.</a:t>
            </a:r>
          </a:p>
          <a:p>
            <a:pPr lvl="2">
              <a:lnSpc>
                <a:spcPct val="110000"/>
              </a:lnSpc>
              <a:buFont typeface="Wingdings" panose="05000000000000000000" pitchFamily="2" charset="2"/>
              <a:buChar char="ü"/>
            </a:pPr>
            <a:r>
              <a:rPr lang="en-US" sz="2000" dirty="0"/>
              <a:t>Advent House Ministries is the acting Coordinated Entry Agency in Ingham County.</a:t>
            </a:r>
          </a:p>
          <a:p>
            <a:pPr lvl="2">
              <a:lnSpc>
                <a:spcPct val="110000"/>
              </a:lnSpc>
              <a:buFont typeface="Wingdings" panose="05000000000000000000" pitchFamily="2" charset="2"/>
              <a:buChar char="ü"/>
            </a:pPr>
            <a:r>
              <a:rPr lang="en-US" sz="2000" dirty="0"/>
              <a:t>Shelters and Street Outreach providers must participate in the CE process by completing housing assessments and attending Case Conferencing meetings.</a:t>
            </a:r>
          </a:p>
          <a:p>
            <a:pPr>
              <a:lnSpc>
                <a:spcPct val="110000"/>
              </a:lnSpc>
              <a:buFont typeface="Arial" panose="020B0604020202020204" pitchFamily="34" charset="0"/>
              <a:buChar char="•"/>
            </a:pPr>
            <a:r>
              <a:rPr lang="en-US" sz="2800" dirty="0"/>
              <a:t>Homeless Management Information System (HMIS) Participation</a:t>
            </a:r>
          </a:p>
          <a:p>
            <a:pPr lvl="1">
              <a:lnSpc>
                <a:spcPct val="110000"/>
              </a:lnSpc>
              <a:buFont typeface="Courier New" panose="02070309020205020404" pitchFamily="49" charset="0"/>
              <a:buChar char="o"/>
            </a:pPr>
            <a:r>
              <a:rPr lang="en-US" sz="2400" dirty="0"/>
              <a:t>Commitment to be trained on and utilize the HMIS for maintaining client information related to required grant reporting and evaluation of program performance.</a:t>
            </a:r>
          </a:p>
          <a:p>
            <a:pPr lvl="1">
              <a:lnSpc>
                <a:spcPct val="110000"/>
              </a:lnSpc>
              <a:buFont typeface="Courier New" panose="02070309020205020404" pitchFamily="49" charset="0"/>
              <a:buChar char="o"/>
            </a:pPr>
            <a:r>
              <a:rPr lang="en-US" sz="2400" dirty="0"/>
              <a:t>Organizations receiving </a:t>
            </a:r>
            <a:r>
              <a:rPr lang="en-US" sz="2400" b="1" dirty="0"/>
              <a:t>DV-specific funds</a:t>
            </a:r>
            <a:r>
              <a:rPr lang="en-US" sz="2400" dirty="0"/>
              <a:t> are prohibited from using HMIS and must have a comparable database that meets all HUD HMIS standards and reporting requirements.</a:t>
            </a:r>
          </a:p>
          <a:p>
            <a:pPr lvl="1">
              <a:lnSpc>
                <a:spcPct val="110000"/>
              </a:lnSpc>
              <a:buFont typeface="Courier New" panose="02070309020205020404" pitchFamily="49" charset="0"/>
              <a:buChar char="o"/>
            </a:pPr>
            <a:r>
              <a:rPr lang="en-US" sz="2400" dirty="0"/>
              <a:t>Must complete accurate quarterly reports based on HMIS data within 30 days of the end of a quarter.</a:t>
            </a:r>
            <a:endParaRPr lang="en-US" sz="3000" dirty="0"/>
          </a:p>
          <a:p>
            <a:endParaRPr lang="en-US" dirty="0"/>
          </a:p>
        </p:txBody>
      </p:sp>
      <p:sp>
        <p:nvSpPr>
          <p:cNvPr id="5" name="Title 1"/>
          <p:cNvSpPr>
            <a:spLocks noGrp="1"/>
          </p:cNvSpPr>
          <p:nvPr>
            <p:ph type="title"/>
          </p:nvPr>
        </p:nvSpPr>
        <p:spPr/>
        <p:txBody>
          <a:bodyPr/>
          <a:lstStyle/>
          <a:p>
            <a:r>
              <a:rPr lang="en-US" dirty="0"/>
              <a:t>Threshold Factors</a:t>
            </a:r>
          </a:p>
        </p:txBody>
      </p:sp>
    </p:spTree>
    <p:extLst>
      <p:ext uri="{BB962C8B-B14F-4D97-AF65-F5344CB8AC3E}">
        <p14:creationId xmlns:p14="http://schemas.microsoft.com/office/powerpoint/2010/main" val="272854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7493" y="1845733"/>
            <a:ext cx="10604809" cy="4345001"/>
          </a:xfrm>
        </p:spPr>
        <p:txBody>
          <a:bodyPr>
            <a:normAutofit lnSpcReduction="10000"/>
          </a:bodyPr>
          <a:lstStyle/>
          <a:p>
            <a:pPr>
              <a:lnSpc>
                <a:spcPct val="110000"/>
              </a:lnSpc>
              <a:buFont typeface="Arial" panose="020B0604020202020204" pitchFamily="34" charset="0"/>
              <a:buChar char="•"/>
            </a:pPr>
            <a:r>
              <a:rPr lang="en-US" sz="2800" dirty="0"/>
              <a:t>Eligible Participants</a:t>
            </a:r>
          </a:p>
          <a:p>
            <a:pPr lvl="1">
              <a:lnSpc>
                <a:spcPct val="110000"/>
              </a:lnSpc>
              <a:buFont typeface="Courier New" panose="02070309020205020404" pitchFamily="49" charset="0"/>
              <a:buChar char="o"/>
            </a:pPr>
            <a:r>
              <a:rPr lang="en-US" sz="2400" dirty="0"/>
              <a:t>Programs will only accept new participants if they can be documented as eligible for the applicable program type based on their housing and income status.</a:t>
            </a:r>
            <a:endParaRPr lang="en-US" sz="2000" dirty="0"/>
          </a:p>
          <a:p>
            <a:pPr>
              <a:lnSpc>
                <a:spcPct val="110000"/>
              </a:lnSpc>
              <a:buFont typeface="Arial" panose="020B0604020202020204" pitchFamily="34" charset="0"/>
              <a:buChar char="•"/>
            </a:pPr>
            <a:r>
              <a:rPr lang="en-US" sz="2800" dirty="0"/>
              <a:t>Consumer Input Expectation</a:t>
            </a:r>
          </a:p>
          <a:p>
            <a:pPr lvl="1">
              <a:lnSpc>
                <a:spcPct val="110000"/>
              </a:lnSpc>
              <a:buFont typeface="Courier New" panose="02070309020205020404" pitchFamily="49" charset="0"/>
              <a:buChar char="o"/>
            </a:pPr>
            <a:r>
              <a:rPr lang="en-US" sz="2400" dirty="0"/>
              <a:t>Recipients should engage homeless and formerly homeless clients in program design and policy making. Examples of this include: </a:t>
            </a:r>
          </a:p>
          <a:p>
            <a:pPr lvl="2">
              <a:lnSpc>
                <a:spcPct val="110000"/>
              </a:lnSpc>
              <a:buFont typeface="Wingdings" panose="05000000000000000000" pitchFamily="2" charset="2"/>
              <a:buChar char="ü"/>
            </a:pPr>
            <a:r>
              <a:rPr lang="en-US" sz="2000" dirty="0"/>
              <a:t>Including homeless or formerly homeless clients on its board of directors or staff</a:t>
            </a:r>
          </a:p>
          <a:p>
            <a:pPr lvl="2">
              <a:lnSpc>
                <a:spcPct val="110000"/>
              </a:lnSpc>
              <a:buFont typeface="Wingdings" panose="05000000000000000000" pitchFamily="2" charset="2"/>
              <a:buChar char="ü"/>
            </a:pPr>
            <a:r>
              <a:rPr lang="en-US" sz="2000" dirty="0"/>
              <a:t>Having a consumer advisory board</a:t>
            </a:r>
          </a:p>
          <a:p>
            <a:pPr lvl="2">
              <a:lnSpc>
                <a:spcPct val="110000"/>
              </a:lnSpc>
              <a:buFont typeface="Wingdings" panose="05000000000000000000" pitchFamily="2" charset="2"/>
              <a:buChar char="ü"/>
            </a:pPr>
            <a:r>
              <a:rPr lang="en-US" sz="2000" dirty="0"/>
              <a:t>Administering consumer satisfaction surveys</a:t>
            </a:r>
          </a:p>
          <a:p>
            <a:pPr lvl="2">
              <a:lnSpc>
                <a:spcPct val="110000"/>
              </a:lnSpc>
              <a:buFont typeface="Wingdings" panose="05000000000000000000" pitchFamily="2" charset="2"/>
              <a:buChar char="ü"/>
            </a:pPr>
            <a:r>
              <a:rPr lang="en-US" sz="2000" dirty="0"/>
              <a:t>Convening client focus groups to improve their operations</a:t>
            </a:r>
            <a:endParaRPr lang="en-US" sz="2600" dirty="0"/>
          </a:p>
        </p:txBody>
      </p:sp>
      <p:sp>
        <p:nvSpPr>
          <p:cNvPr id="5" name="Title 1"/>
          <p:cNvSpPr>
            <a:spLocks noGrp="1"/>
          </p:cNvSpPr>
          <p:nvPr>
            <p:ph type="title"/>
          </p:nvPr>
        </p:nvSpPr>
        <p:spPr/>
        <p:txBody>
          <a:bodyPr/>
          <a:lstStyle/>
          <a:p>
            <a:r>
              <a:rPr lang="en-US" dirty="0"/>
              <a:t>Threshold Factors</a:t>
            </a:r>
          </a:p>
        </p:txBody>
      </p:sp>
    </p:spTree>
    <p:extLst>
      <p:ext uri="{BB962C8B-B14F-4D97-AF65-F5344CB8AC3E}">
        <p14:creationId xmlns:p14="http://schemas.microsoft.com/office/powerpoint/2010/main" val="4274969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7493" y="1845734"/>
            <a:ext cx="10604809" cy="1923077"/>
          </a:xfrm>
        </p:spPr>
        <p:txBody>
          <a:bodyPr>
            <a:normAutofit/>
          </a:bodyPr>
          <a:lstStyle/>
          <a:p>
            <a:pPr>
              <a:lnSpc>
                <a:spcPct val="110000"/>
              </a:lnSpc>
              <a:buFont typeface="Arial" panose="020B0604020202020204" pitchFamily="34" charset="0"/>
              <a:buChar char="•"/>
            </a:pPr>
            <a:r>
              <a:rPr lang="en-US" sz="2800" dirty="0"/>
              <a:t>Equal Access</a:t>
            </a:r>
          </a:p>
          <a:p>
            <a:pPr lvl="1">
              <a:lnSpc>
                <a:spcPct val="110000"/>
              </a:lnSpc>
              <a:buFont typeface="Courier New" panose="02070309020205020404" pitchFamily="49" charset="0"/>
              <a:buChar char="o"/>
            </a:pPr>
            <a:r>
              <a:rPr lang="en-US" sz="2400" dirty="0"/>
              <a:t>Projects must provide equal access and fair housing without regard to sexual orientation, gender identity, local residency status, or any other protected category.</a:t>
            </a:r>
            <a:endParaRPr lang="en-US" sz="2000" dirty="0"/>
          </a:p>
        </p:txBody>
      </p:sp>
      <p:sp>
        <p:nvSpPr>
          <p:cNvPr id="5" name="Title 1"/>
          <p:cNvSpPr>
            <a:spLocks noGrp="1"/>
          </p:cNvSpPr>
          <p:nvPr>
            <p:ph type="title"/>
          </p:nvPr>
        </p:nvSpPr>
        <p:spPr/>
        <p:txBody>
          <a:bodyPr/>
          <a:lstStyle/>
          <a:p>
            <a:r>
              <a:rPr lang="en-US" dirty="0"/>
              <a:t>Threshold Factors</a:t>
            </a:r>
          </a:p>
        </p:txBody>
      </p:sp>
      <p:sp>
        <p:nvSpPr>
          <p:cNvPr id="6" name="Content Placeholder 2">
            <a:extLst>
              <a:ext uri="{FF2B5EF4-FFF2-40B4-BE49-F238E27FC236}">
                <a16:creationId xmlns:a16="http://schemas.microsoft.com/office/drawing/2014/main" id="{A3205795-69BB-408E-B88F-9C985D2E2B57}"/>
              </a:ext>
            </a:extLst>
          </p:cNvPr>
          <p:cNvSpPr txBox="1">
            <a:spLocks/>
          </p:cNvSpPr>
          <p:nvPr/>
        </p:nvSpPr>
        <p:spPr>
          <a:xfrm>
            <a:off x="847493" y="4609070"/>
            <a:ext cx="10604809" cy="120354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nSpc>
                <a:spcPct val="110000"/>
              </a:lnSpc>
              <a:buFont typeface="Arial" panose="020B0604020202020204" pitchFamily="34" charset="0"/>
              <a:buChar char="•"/>
            </a:pPr>
            <a:r>
              <a:rPr lang="en-US" sz="2800" dirty="0"/>
              <a:t>Matching funds are covered for both funding sources</a:t>
            </a:r>
          </a:p>
          <a:p>
            <a:pPr lvl="1">
              <a:lnSpc>
                <a:spcPct val="110000"/>
              </a:lnSpc>
              <a:buFont typeface="Courier New" panose="02070309020205020404" pitchFamily="49" charset="0"/>
              <a:buChar char="o"/>
            </a:pPr>
            <a:r>
              <a:rPr lang="en-US" sz="2400" dirty="0"/>
              <a:t>No matching funds from the applying agency are required for either grant. </a:t>
            </a:r>
          </a:p>
        </p:txBody>
      </p:sp>
      <p:sp>
        <p:nvSpPr>
          <p:cNvPr id="7" name="Title 1">
            <a:extLst>
              <a:ext uri="{FF2B5EF4-FFF2-40B4-BE49-F238E27FC236}">
                <a16:creationId xmlns:a16="http://schemas.microsoft.com/office/drawing/2014/main" id="{B79FB43F-A3ED-49A3-8991-79EE3B71D164}"/>
              </a:ext>
            </a:extLst>
          </p:cNvPr>
          <p:cNvSpPr txBox="1">
            <a:spLocks/>
          </p:cNvSpPr>
          <p:nvPr/>
        </p:nvSpPr>
        <p:spPr>
          <a:xfrm>
            <a:off x="1066800" y="3768811"/>
            <a:ext cx="10058400" cy="840259"/>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dirty="0"/>
              <a:t>Matching Funds</a:t>
            </a:r>
          </a:p>
        </p:txBody>
      </p:sp>
      <p:cxnSp>
        <p:nvCxnSpPr>
          <p:cNvPr id="8" name="Straight Connector 7">
            <a:extLst>
              <a:ext uri="{FF2B5EF4-FFF2-40B4-BE49-F238E27FC236}">
                <a16:creationId xmlns:a16="http://schemas.microsoft.com/office/drawing/2014/main" id="{32570542-B154-4FB1-AFF0-3AE085015C0B}"/>
              </a:ext>
            </a:extLst>
          </p:cNvPr>
          <p:cNvCxnSpPr>
            <a:cxnSpLocks/>
          </p:cNvCxnSpPr>
          <p:nvPr/>
        </p:nvCxnSpPr>
        <p:spPr>
          <a:xfrm>
            <a:off x="1097280" y="4596713"/>
            <a:ext cx="100584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438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781801"/>
          </a:xfrm>
        </p:spPr>
        <p:txBody>
          <a:bodyPr>
            <a:normAutofit fontScale="90000"/>
          </a:bodyPr>
          <a:lstStyle/>
          <a:p>
            <a:r>
              <a:rPr lang="en-US" dirty="0"/>
              <a:t>Checklist of Documents for Capacity Review</a:t>
            </a:r>
          </a:p>
        </p:txBody>
      </p:sp>
      <p:sp>
        <p:nvSpPr>
          <p:cNvPr id="4" name="Content Placeholder 2"/>
          <p:cNvSpPr>
            <a:spLocks noGrp="1"/>
          </p:cNvSpPr>
          <p:nvPr>
            <p:ph idx="1"/>
          </p:nvPr>
        </p:nvSpPr>
        <p:spPr>
          <a:xfrm>
            <a:off x="654518" y="1183908"/>
            <a:ext cx="11146055" cy="4797792"/>
          </a:xfrm>
          <a:solidFill>
            <a:schemeClr val="bg1"/>
          </a:solidFill>
        </p:spPr>
        <p:txBody>
          <a:bodyPr numCol="2">
            <a:normAutofit fontScale="77500" lnSpcReduction="20000"/>
          </a:bodyPr>
          <a:lstStyle/>
          <a:p>
            <a:pPr>
              <a:lnSpc>
                <a:spcPct val="110000"/>
              </a:lnSpc>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Most recent 990 (corporate tax return)</a:t>
            </a:r>
          </a:p>
          <a:p>
            <a:pPr>
              <a:lnSpc>
                <a:spcPct val="110000"/>
              </a:lnSpc>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501(c)(3) </a:t>
            </a:r>
          </a:p>
          <a:p>
            <a:pPr>
              <a:lnSpc>
                <a:spcPct val="110000"/>
              </a:lnSpc>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Current board roster</a:t>
            </a:r>
          </a:p>
          <a:p>
            <a:pPr>
              <a:lnSpc>
                <a:spcPct val="110000"/>
              </a:lnSpc>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General Liability insurance (including copy of Crime &amp; Dishonesty insurance)</a:t>
            </a:r>
          </a:p>
          <a:p>
            <a:pPr>
              <a:lnSpc>
                <a:spcPct val="110000"/>
              </a:lnSpc>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Most recent audit</a:t>
            </a:r>
          </a:p>
          <a:p>
            <a:pPr>
              <a:lnSpc>
                <a:spcPct val="110000"/>
              </a:lnSpc>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Single Audit (if applicable)</a:t>
            </a:r>
          </a:p>
          <a:p>
            <a:pPr>
              <a:lnSpc>
                <a:spcPct val="110000"/>
              </a:lnSpc>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Conflict of Interest Policy &amp; Code of Conduct (for board and staff)</a:t>
            </a:r>
          </a:p>
          <a:p>
            <a:pPr>
              <a:lnSpc>
                <a:spcPct val="110000"/>
              </a:lnSpc>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By-laws</a:t>
            </a:r>
          </a:p>
          <a:p>
            <a:pPr>
              <a:lnSpc>
                <a:spcPct val="110000"/>
              </a:lnSpc>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Chart of Accounts</a:t>
            </a:r>
          </a:p>
          <a:p>
            <a:pPr>
              <a:lnSpc>
                <a:spcPct val="110000"/>
              </a:lnSpc>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Lobbying policy</a:t>
            </a:r>
          </a:p>
          <a:p>
            <a:pPr>
              <a:lnSpc>
                <a:spcPct val="110000"/>
              </a:lnSpc>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Drug Free Workforce policy</a:t>
            </a:r>
          </a:p>
          <a:p>
            <a:pPr>
              <a:lnSpc>
                <a:spcPct val="110000"/>
              </a:lnSpc>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Confidentiality Policy</a:t>
            </a:r>
          </a:p>
          <a:p>
            <a:pPr>
              <a:lnSpc>
                <a:spcPct val="110000"/>
              </a:lnSpc>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All Shelter inspections, Code Compliance certification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Personnel, Financial, Procurement policies, Program manuals, Fraud policy, Balance sheet</a:t>
            </a:r>
          </a:p>
          <a:p>
            <a:pPr>
              <a:lnSpc>
                <a:spcPct val="110000"/>
              </a:lnSpc>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Grievance or Complaint Procedure (for clients &amp; staff)</a:t>
            </a:r>
          </a:p>
          <a:p>
            <a:pPr>
              <a:lnSpc>
                <a:spcPct val="110000"/>
              </a:lnSpc>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Non-discrimination </a:t>
            </a:r>
            <a:r>
              <a:rPr lang="en-US" sz="2800" dirty="0">
                <a:latin typeface="Calibri" panose="020F0502020204030204" pitchFamily="34" charset="0"/>
                <a:ea typeface="Calibri" panose="020F0502020204030204" pitchFamily="34" charset="0"/>
                <a:cs typeface="Times New Roman" panose="02020603050405020304" pitchFamily="18" charset="0"/>
              </a:rPr>
              <a:t>policies (clients &amp; staff)</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D67BBCA6-989A-46C1-9BF0-5FC601970B29}"/>
              </a:ext>
            </a:extLst>
          </p:cNvPr>
          <p:cNvCxnSpPr/>
          <p:nvPr/>
        </p:nvCxnSpPr>
        <p:spPr>
          <a:xfrm>
            <a:off x="1097280" y="991402"/>
            <a:ext cx="100584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4180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781801"/>
          </a:xfrm>
        </p:spPr>
        <p:txBody>
          <a:bodyPr>
            <a:normAutofit fontScale="90000"/>
          </a:bodyPr>
          <a:lstStyle/>
          <a:p>
            <a:r>
              <a:rPr lang="en-US" dirty="0"/>
              <a:t>Checklist of Documents for Capacity Review</a:t>
            </a:r>
          </a:p>
        </p:txBody>
      </p:sp>
      <p:sp>
        <p:nvSpPr>
          <p:cNvPr id="4" name="Content Placeholder 2"/>
          <p:cNvSpPr>
            <a:spLocks noGrp="1"/>
          </p:cNvSpPr>
          <p:nvPr>
            <p:ph idx="1"/>
          </p:nvPr>
        </p:nvSpPr>
        <p:spPr>
          <a:xfrm>
            <a:off x="880533" y="1183907"/>
            <a:ext cx="10549467" cy="4992957"/>
          </a:xfrm>
          <a:solidFill>
            <a:schemeClr val="bg1"/>
          </a:solidFill>
        </p:spPr>
        <p:txBody>
          <a:bodyPr numCol="2">
            <a:normAutofit fontScale="92500" lnSpcReduction="20000"/>
          </a:bodyPr>
          <a:lstStyle/>
          <a:p>
            <a:pPr>
              <a:lnSpc>
                <a:spcPct val="110000"/>
              </a:lnSpc>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Organizational chart with job descriptions</a:t>
            </a:r>
          </a:p>
          <a:p>
            <a:pPr>
              <a:lnSpc>
                <a:spcPct val="110000"/>
              </a:lnSpc>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Cost allocation plan/current agency budget</a:t>
            </a:r>
          </a:p>
          <a:p>
            <a:pPr>
              <a:lnSpc>
                <a:spcPct val="110000"/>
              </a:lnSpc>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Certification of staff time allocation to grants</a:t>
            </a:r>
          </a:p>
          <a:p>
            <a:pPr>
              <a:lnSpc>
                <a:spcPct val="110000"/>
              </a:lnSpc>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Case managers training received in past year</a:t>
            </a:r>
          </a:p>
          <a:p>
            <a:pPr>
              <a:lnSpc>
                <a:spcPct val="110000"/>
              </a:lnSpc>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Client Termination policy</a:t>
            </a:r>
          </a:p>
          <a:p>
            <a:pPr>
              <a:lnSpc>
                <a:spcPct val="110000"/>
              </a:lnSpc>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Calibri" panose="020F0502020204030204" pitchFamily="34" charset="0"/>
                <a:ea typeface="Calibri" panose="020F0502020204030204" pitchFamily="34" charset="0"/>
                <a:cs typeface="Times New Roman" panose="02020603050405020304" pitchFamily="18" charset="0"/>
              </a:rPr>
              <a:t>Explanation of any pending lawsuits (if applicable)</a:t>
            </a:r>
          </a:p>
          <a:p>
            <a:pPr>
              <a:lnSpc>
                <a:spcPct val="110000"/>
              </a:lnSpc>
              <a:buFont typeface="Arial" panose="020B0604020202020204" pitchFamily="34" charset="0"/>
              <a:buChar char="•"/>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10000"/>
              </a:lnSpc>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LARA Certificate </a:t>
            </a:r>
            <a:r>
              <a:rPr lang="en-US" sz="2800" dirty="0">
                <a:effectLst/>
                <a:latin typeface="Calibri" panose="020F0502020204030204" pitchFamily="34" charset="0"/>
                <a:ea typeface="Calibri" panose="020F0502020204030204" pitchFamily="34" charset="0"/>
                <a:cs typeface="Times New Roman" panose="02020603050405020304" pitchFamily="18" charset="0"/>
              </a:rPr>
              <a:t>of good standing (shows date not to expire by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8/31/25</a:t>
            </a:r>
            <a:r>
              <a:rPr lang="en-US" sz="28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10000"/>
              </a:lnSpc>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Plans to use ESG funds for equipment (not recommended)</a:t>
            </a:r>
          </a:p>
          <a:p>
            <a:pPr>
              <a:lnSpc>
                <a:spcPct val="110000"/>
              </a:lnSpc>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VAWA Policies and Procedures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buFont typeface="Arial" panose="020B0604020202020204" pitchFamily="34" charset="0"/>
              <a:buChar char="•"/>
            </a:pPr>
            <a:r>
              <a:rPr lang="en-US" sz="2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Note: </a:t>
            </a:r>
            <a:r>
              <a:rPr lang="en-US"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if recently submitted these documents for monitoring purposes, please note date sent and to whom on Checklist</a:t>
            </a:r>
          </a:p>
        </p:txBody>
      </p:sp>
      <p:cxnSp>
        <p:nvCxnSpPr>
          <p:cNvPr id="5" name="Straight Connector 4">
            <a:extLst>
              <a:ext uri="{FF2B5EF4-FFF2-40B4-BE49-F238E27FC236}">
                <a16:creationId xmlns:a16="http://schemas.microsoft.com/office/drawing/2014/main" id="{D67BBCA6-989A-46C1-9BF0-5FC601970B29}"/>
              </a:ext>
            </a:extLst>
          </p:cNvPr>
          <p:cNvCxnSpPr/>
          <p:nvPr/>
        </p:nvCxnSpPr>
        <p:spPr>
          <a:xfrm>
            <a:off x="1097280" y="991402"/>
            <a:ext cx="100584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5239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85B4D-B20B-1823-EC58-86CB44FDD6FD}"/>
              </a:ext>
            </a:extLst>
          </p:cNvPr>
          <p:cNvSpPr>
            <a:spLocks noGrp="1"/>
          </p:cNvSpPr>
          <p:nvPr>
            <p:ph type="title"/>
          </p:nvPr>
        </p:nvSpPr>
        <p:spPr/>
        <p:txBody>
          <a:bodyPr/>
          <a:lstStyle/>
          <a:p>
            <a:r>
              <a:rPr lang="en-US" b="1" i="1" u="sng" dirty="0"/>
              <a:t>Items to submit with Application 5</a:t>
            </a:r>
            <a:r>
              <a:rPr lang="en-US" b="1" i="1" u="sng" dirty="0">
                <a:highlight>
                  <a:srgbClr val="FFFF00"/>
                </a:highlight>
              </a:rPr>
              <a:t>/16/25</a:t>
            </a:r>
          </a:p>
        </p:txBody>
      </p:sp>
      <p:sp>
        <p:nvSpPr>
          <p:cNvPr id="3" name="Content Placeholder 2">
            <a:extLst>
              <a:ext uri="{FF2B5EF4-FFF2-40B4-BE49-F238E27FC236}">
                <a16:creationId xmlns:a16="http://schemas.microsoft.com/office/drawing/2014/main" id="{3E69CBAD-0809-327D-5928-B046FEFCBE8F}"/>
              </a:ext>
            </a:extLst>
          </p:cNvPr>
          <p:cNvSpPr>
            <a:spLocks noGrp="1"/>
          </p:cNvSpPr>
          <p:nvPr>
            <p:ph idx="1"/>
          </p:nvPr>
        </p:nvSpPr>
        <p:spPr/>
        <p:txBody>
          <a:bodyPr>
            <a:noAutofit/>
          </a:bodyPr>
          <a:lstStyle/>
          <a:p>
            <a:pPr>
              <a:buFont typeface="Arial" panose="020B0604020202020204" pitchFamily="34" charset="0"/>
              <a:buChar char="•"/>
            </a:pPr>
            <a:r>
              <a:rPr lang="en-US" sz="3600" dirty="0"/>
              <a:t>City ESG/MSHDA Application for EACH component</a:t>
            </a:r>
          </a:p>
          <a:p>
            <a:pPr>
              <a:buFont typeface="Arial" panose="020B0604020202020204" pitchFamily="34" charset="0"/>
              <a:buChar char="•"/>
            </a:pPr>
            <a:r>
              <a:rPr lang="en-US" sz="3600" dirty="0"/>
              <a:t>City ESG/MSHDA Budget(s) Template AND Sources of Funds page in the Application (</a:t>
            </a:r>
            <a:r>
              <a:rPr lang="en-US" sz="3600" dirty="0" err="1"/>
              <a:t>pg</a:t>
            </a:r>
            <a:r>
              <a:rPr lang="en-US" sz="3600" dirty="0"/>
              <a:t> 5) for EACH component</a:t>
            </a:r>
          </a:p>
          <a:p>
            <a:pPr>
              <a:buFont typeface="Arial" panose="020B0604020202020204" pitchFamily="34" charset="0"/>
              <a:buChar char="•"/>
            </a:pPr>
            <a:r>
              <a:rPr lang="en-US" sz="3600" dirty="0"/>
              <a:t>All Checklist Documents (see list in Application, </a:t>
            </a:r>
            <a:r>
              <a:rPr lang="en-US" sz="3600" dirty="0" err="1"/>
              <a:t>pg</a:t>
            </a:r>
            <a:r>
              <a:rPr lang="en-US" sz="3600" dirty="0"/>
              <a:t> 6)</a:t>
            </a:r>
          </a:p>
          <a:p>
            <a:pPr>
              <a:buFont typeface="Arial" panose="020B0604020202020204" pitchFamily="34" charset="0"/>
              <a:buChar char="•"/>
            </a:pPr>
            <a:r>
              <a:rPr lang="en-US" sz="3600" dirty="0"/>
              <a:t>Conflict of Interest form signed and dated by BOTH parties as listed (on CRHC website)</a:t>
            </a:r>
          </a:p>
        </p:txBody>
      </p:sp>
    </p:spTree>
    <p:extLst>
      <p:ext uri="{BB962C8B-B14F-4D97-AF65-F5344CB8AC3E}">
        <p14:creationId xmlns:p14="http://schemas.microsoft.com/office/powerpoint/2010/main" val="3458727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ESG funding?</a:t>
            </a:r>
          </a:p>
        </p:txBody>
      </p:sp>
      <p:sp>
        <p:nvSpPr>
          <p:cNvPr id="4" name="Content Placeholder 3">
            <a:extLst>
              <a:ext uri="{FF2B5EF4-FFF2-40B4-BE49-F238E27FC236}">
                <a16:creationId xmlns:a16="http://schemas.microsoft.com/office/drawing/2014/main" id="{E1D20BE9-0524-48D1-AC67-E34E8794B5EE}"/>
              </a:ext>
            </a:extLst>
          </p:cNvPr>
          <p:cNvSpPr>
            <a:spLocks noGrp="1"/>
          </p:cNvSpPr>
          <p:nvPr>
            <p:ph idx="1"/>
          </p:nvPr>
        </p:nvSpPr>
        <p:spPr>
          <a:xfrm>
            <a:off x="1097280" y="1845734"/>
            <a:ext cx="10058400" cy="4261152"/>
          </a:xfrm>
        </p:spPr>
        <p:txBody>
          <a:bodyPr>
            <a:normAutofit/>
          </a:bodyPr>
          <a:lstStyle/>
          <a:p>
            <a:pPr marL="0" marR="0" indent="0">
              <a:lnSpc>
                <a:spcPct val="110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The Emergency Solutions Grant (ESG) program is a HUD federal entitlement-based program that serves households experiencing homelessness or who are at risk of homelessness. </a:t>
            </a:r>
          </a:p>
          <a:p>
            <a:pPr marL="0" marR="0" indent="0">
              <a:lnSpc>
                <a:spcPct val="110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The Ingham County CoC receives ESG funding from both the City of Lansing and MSHDA.</a:t>
            </a:r>
          </a:p>
          <a:p>
            <a:pPr marL="0" marR="0" indent="0">
              <a:lnSpc>
                <a:spcPct val="110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Funding can support the following program components:</a:t>
            </a:r>
          </a:p>
          <a:p>
            <a:pPr marL="342900" marR="0" lvl="0" indent="-342900">
              <a:lnSpc>
                <a:spcPct val="107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Emergency Shelter Operations &amp; Essential Services </a:t>
            </a:r>
          </a:p>
          <a:p>
            <a:pPr marL="342900" marR="0" lvl="0" indent="-342900">
              <a:lnSpc>
                <a:spcPct val="107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Street Outreach</a:t>
            </a:r>
          </a:p>
          <a:p>
            <a:pPr marL="342900" marR="0" lvl="0" indent="-342900">
              <a:lnSpc>
                <a:spcPct val="107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Homelessness Prevention</a:t>
            </a:r>
          </a:p>
          <a:p>
            <a:pPr marL="342900" marR="0" lvl="0" indent="-342900">
              <a:lnSpc>
                <a:spcPct val="107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Rapid Rehousing</a:t>
            </a:r>
          </a:p>
          <a:p>
            <a:pPr marL="342900" marR="0" lvl="0" indent="-342900">
              <a:lnSpc>
                <a:spcPct val="107000"/>
              </a:lnSpc>
              <a:spcBef>
                <a:spcPts val="0"/>
              </a:spcBef>
              <a:spcAft>
                <a:spcPts val="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HMIS Homeless Management Information System (funds go to the HMIS Lead Agency)</a:t>
            </a:r>
          </a:p>
          <a:p>
            <a:pPr marL="342900" marR="0" lvl="0" indent="-342900">
              <a:lnSpc>
                <a:spcPct val="107000"/>
              </a:lnSpc>
              <a:spcBef>
                <a:spcPts val="0"/>
              </a:spcBef>
              <a:spcAft>
                <a:spcPts val="800"/>
              </a:spcAft>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Administration of the ESG grant (City and MSHDA administration funds may go to the HUD Recipient or Fiduciary or sub-recipients as determined by the Funders)</a:t>
            </a:r>
          </a:p>
          <a:p>
            <a:endParaRPr lang="en-US" dirty="0"/>
          </a:p>
        </p:txBody>
      </p:sp>
    </p:spTree>
    <p:extLst>
      <p:ext uri="{BB962C8B-B14F-4D97-AF65-F5344CB8AC3E}">
        <p14:creationId xmlns:p14="http://schemas.microsoft.com/office/powerpoint/2010/main" val="2129370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 and Helpful Information</a:t>
            </a:r>
          </a:p>
        </p:txBody>
      </p:sp>
      <p:sp>
        <p:nvSpPr>
          <p:cNvPr id="4" name="Content Placeholder 3"/>
          <p:cNvSpPr>
            <a:spLocks noGrp="1"/>
          </p:cNvSpPr>
          <p:nvPr>
            <p:ph idx="1"/>
          </p:nvPr>
        </p:nvSpPr>
        <p:spPr>
          <a:xfrm>
            <a:off x="1097280" y="2137410"/>
            <a:ext cx="10165452" cy="4107272"/>
          </a:xfrm>
        </p:spPr>
        <p:txBody>
          <a:bodyPr>
            <a:normAutofit fontScale="77500" lnSpcReduction="20000"/>
          </a:bodyPr>
          <a:lstStyle/>
          <a:p>
            <a:pPr marL="0" indent="0">
              <a:buNone/>
            </a:pPr>
            <a:r>
              <a:rPr lang="en-US" dirty="0"/>
              <a:t>  </a:t>
            </a:r>
            <a:r>
              <a:rPr lang="en-US" dirty="0">
                <a:highlight>
                  <a:srgbClr val="FFFF00"/>
                </a:highlight>
              </a:rPr>
              <a:t>Capital Region Housing Collaborative CoC website - </a:t>
            </a:r>
            <a:r>
              <a:rPr lang="en-US" sz="2100" u="sng" dirty="0">
                <a:solidFill>
                  <a:srgbClr val="0070C0"/>
                </a:solidFill>
                <a:effectLst/>
                <a:highlight>
                  <a:srgbClr val="FFFF00"/>
                </a:highlight>
                <a:ea typeface="Aptos" panose="020B0004020202020204" pitchFamily="34" charset="0"/>
                <a:cs typeface="Aptos" panose="020B0004020202020204" pitchFamily="34" charset="0"/>
                <a:hlinkClick r:id="rId2">
                  <a:extLst>
                    <a:ext uri="{A12FA001-AC4F-418D-AE19-62706E023703}">
                      <ahyp:hlinkClr xmlns:ahyp="http://schemas.microsoft.com/office/drawing/2018/hyperlinkcolor" val="tx"/>
                    </a:ext>
                  </a:extLst>
                </a:hlinkClick>
              </a:rPr>
              <a:t>https://capitalregionhousing.org/grants/</a:t>
            </a:r>
            <a:r>
              <a:rPr lang="en-US" sz="2100" dirty="0">
                <a:solidFill>
                  <a:srgbClr val="0070C0"/>
                </a:solidFill>
                <a:effectLst/>
                <a:highlight>
                  <a:srgbClr val="FFFF00"/>
                </a:highlight>
                <a:ea typeface="Aptos" panose="020B0004020202020204" pitchFamily="34" charset="0"/>
                <a:cs typeface="Aptos" panose="020B0004020202020204" pitchFamily="34" charset="0"/>
              </a:rPr>
              <a:t>  </a:t>
            </a:r>
            <a:r>
              <a:rPr lang="en-US" dirty="0">
                <a:highlight>
                  <a:srgbClr val="FFFF00"/>
                </a:highlight>
              </a:rPr>
              <a:t>for application information</a:t>
            </a:r>
          </a:p>
          <a:p>
            <a:r>
              <a:rPr lang="en-US" dirty="0">
                <a:highlight>
                  <a:srgbClr val="FFFF00"/>
                </a:highlight>
              </a:rPr>
              <a:t>General information and resources about the HUD ESG Program - </a:t>
            </a:r>
            <a:r>
              <a:rPr lang="en-US" u="sng" dirty="0">
                <a:highlight>
                  <a:srgbClr val="FFFF00"/>
                </a:highlight>
                <a:hlinkClick r:id="rId3"/>
              </a:rPr>
              <a:t>https://www.hudexchange.info/programs/esg/</a:t>
            </a:r>
            <a:endParaRPr lang="en-US" u="sng" dirty="0">
              <a:highlight>
                <a:srgbClr val="FFFF00"/>
              </a:highlight>
            </a:endParaRPr>
          </a:p>
          <a:p>
            <a:r>
              <a:rPr lang="en-US" dirty="0">
                <a:highlight>
                  <a:srgbClr val="FFFF00"/>
                </a:highlight>
              </a:rPr>
              <a:t>HUD ESG virtual binder about program components - </a:t>
            </a:r>
            <a:r>
              <a:rPr lang="en-US" dirty="0">
                <a:highlight>
                  <a:srgbClr val="FFFF00"/>
                </a:highlight>
                <a:hlinkClick r:id="rId4"/>
              </a:rPr>
              <a:t>https://www.hudexchange.info/homelessness-assistance/coc-esg-virtual-binders/esg-program-components/overview/</a:t>
            </a:r>
            <a:endParaRPr lang="en-US" dirty="0">
              <a:highlight>
                <a:srgbClr val="FFFF00"/>
              </a:highlight>
            </a:endParaRPr>
          </a:p>
          <a:p>
            <a:r>
              <a:rPr lang="en-US" dirty="0">
                <a:highlight>
                  <a:srgbClr val="FFFF00"/>
                </a:highlight>
              </a:rPr>
              <a:t>Federal ESG Regulations - </a:t>
            </a:r>
            <a:r>
              <a:rPr lang="en-US" dirty="0" err="1">
                <a:highlight>
                  <a:srgbClr val="FFFF00"/>
                </a:highlight>
                <a:hlinkClick r:id="rId5"/>
              </a:rPr>
              <a:t>eCFR</a:t>
            </a:r>
            <a:r>
              <a:rPr lang="en-US" dirty="0">
                <a:highlight>
                  <a:srgbClr val="FFFF00"/>
                </a:highlight>
                <a:hlinkClick r:id="rId5"/>
              </a:rPr>
              <a:t> :: 24 CFR Part 576 Subpart B -- Program Components and Eligible Activities</a:t>
            </a:r>
            <a:endParaRPr lang="en-US" dirty="0">
              <a:highlight>
                <a:srgbClr val="FFFF00"/>
              </a:highlight>
            </a:endParaRPr>
          </a:p>
          <a:p>
            <a:r>
              <a:rPr lang="en-US" dirty="0">
                <a:highlight>
                  <a:srgbClr val="FFFF00"/>
                </a:highlight>
              </a:rPr>
              <a:t>OMB Uniform Administrative Requirements, Cost Principles, and Audit Requirements for Federal Awards – </a:t>
            </a:r>
            <a:r>
              <a:rPr lang="en-US" dirty="0">
                <a:highlight>
                  <a:srgbClr val="FFFF00"/>
                </a:highlight>
                <a:hlinkClick r:id="rId6"/>
              </a:rPr>
              <a:t>https://www.ecfr.gov/current/title-2/subtitle-A/chapter-II/part-200</a:t>
            </a:r>
            <a:r>
              <a:rPr lang="en-US" dirty="0">
                <a:highlight>
                  <a:srgbClr val="FFFF00"/>
                </a:highlight>
              </a:rPr>
              <a:t> </a:t>
            </a:r>
          </a:p>
          <a:p>
            <a:pPr marL="0" marR="0"/>
            <a:r>
              <a:rPr lang="en-US" dirty="0">
                <a:highlight>
                  <a:srgbClr val="FFFF00"/>
                </a:highlight>
              </a:rPr>
              <a:t>FY2024-25 MSHDA ESG Program Competition NOFO (last year’s program information to be updated for 25-26) </a:t>
            </a:r>
            <a:r>
              <a:rPr lang="en-US">
                <a:highlight>
                  <a:srgbClr val="FFFF00"/>
                </a:highlight>
              </a:rPr>
              <a:t>-    </a:t>
            </a:r>
            <a:r>
              <a:rPr lang="en-US" sz="2100" u="sng">
                <a:solidFill>
                  <a:srgbClr val="0000FF"/>
                </a:solidFill>
                <a:effectLst/>
                <a:highlight>
                  <a:srgbClr val="FFFF00"/>
                </a:highlight>
                <a:ea typeface="Aptos" panose="020B0004020202020204" pitchFamily="34" charset="0"/>
                <a:cs typeface="Aptos" panose="020B0004020202020204" pitchFamily="34" charset="0"/>
                <a:hlinkClick r:id="rId7"/>
              </a:rPr>
              <a:t>https</a:t>
            </a:r>
            <a:r>
              <a:rPr lang="en-US" sz="2100" u="sng" dirty="0">
                <a:solidFill>
                  <a:srgbClr val="0000FF"/>
                </a:solidFill>
                <a:effectLst/>
                <a:highlight>
                  <a:srgbClr val="FFFF00"/>
                </a:highlight>
                <a:ea typeface="Aptos" panose="020B0004020202020204" pitchFamily="34" charset="0"/>
                <a:cs typeface="Aptos" panose="020B0004020202020204" pitchFamily="34" charset="0"/>
                <a:hlinkClick r:id="rId7"/>
              </a:rPr>
              <a:t>://www.michigan.gov/mshda/homeless/homeless-and-special-housing-needs-programs/emergency-solutions-grant-esg-program/funding-opportunities</a:t>
            </a:r>
            <a:endParaRPr lang="en-US" sz="2100" dirty="0">
              <a:effectLst/>
              <a:highlight>
                <a:srgbClr val="FFFF00"/>
              </a:highlight>
              <a:ea typeface="Aptos" panose="020B0004020202020204" pitchFamily="34" charset="0"/>
              <a:cs typeface="Aptos" panose="020B0004020202020204" pitchFamily="34" charset="0"/>
            </a:endParaRPr>
          </a:p>
          <a:p>
            <a:r>
              <a:rPr lang="en-US" dirty="0">
                <a:highlight>
                  <a:srgbClr val="FFFF00"/>
                </a:highlight>
              </a:rPr>
              <a:t>For Income limits for Homeless Prevention and Rapid Re-Housing assistance:</a:t>
            </a:r>
          </a:p>
          <a:p>
            <a:r>
              <a:rPr lang="en-US" b="1" dirty="0">
                <a:highlight>
                  <a:srgbClr val="FFFF00"/>
                </a:highlight>
              </a:rPr>
              <a:t>30% Area Median Income is the overarching rule for HP or RRH assistance and can be found on the </a:t>
            </a:r>
            <a:r>
              <a:rPr lang="en-US" b="1" dirty="0">
                <a:highlight>
                  <a:srgbClr val="FFFF00"/>
                </a:highlight>
                <a:hlinkClick r:id="rId8"/>
              </a:rPr>
              <a:t>HUD website</a:t>
            </a:r>
            <a:r>
              <a:rPr lang="en-US" b="1" dirty="0">
                <a:highlight>
                  <a:srgbClr val="FFFF00"/>
                </a:highlight>
              </a:rPr>
              <a:t>.</a:t>
            </a:r>
            <a:endParaRPr lang="en-US" dirty="0">
              <a:highlight>
                <a:srgbClr val="FFFF00"/>
              </a:highlight>
            </a:endParaRPr>
          </a:p>
          <a:p>
            <a:pPr marL="0" indent="0">
              <a:buNone/>
            </a:pPr>
            <a:r>
              <a:rPr lang="en-US" sz="2100" dirty="0">
                <a:highlight>
                  <a:srgbClr val="FFFF00"/>
                </a:highlight>
                <a:hlinkClick r:id="rId8"/>
              </a:rPr>
              <a:t>https://www.hudexchange.info/resource/5079/esg-income-limits/</a:t>
            </a:r>
            <a:r>
              <a:rPr lang="en-US" sz="2100" dirty="0">
                <a:highlight>
                  <a:srgbClr val="FFFF00"/>
                </a:highlight>
              </a:rPr>
              <a:t> </a:t>
            </a:r>
          </a:p>
          <a:p>
            <a:pPr marL="0" indent="0">
              <a:buNone/>
            </a:pPr>
            <a:r>
              <a:rPr lang="en-US" sz="1600" dirty="0">
                <a:highlight>
                  <a:srgbClr val="FFFF00"/>
                </a:highlight>
              </a:rPr>
              <a:t>*Note: the income limits will likely be updated before the FY25 grants start date.</a:t>
            </a:r>
          </a:p>
        </p:txBody>
      </p:sp>
    </p:spTree>
    <p:extLst>
      <p:ext uri="{BB962C8B-B14F-4D97-AF65-F5344CB8AC3E}">
        <p14:creationId xmlns:p14="http://schemas.microsoft.com/office/powerpoint/2010/main" val="4085411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48404"/>
            <a:ext cx="10058400" cy="1450757"/>
          </a:xfrm>
        </p:spPr>
        <p:txBody>
          <a:bodyPr/>
          <a:lstStyle/>
          <a:p>
            <a:r>
              <a:rPr lang="en-US" dirty="0"/>
              <a:t>How much funding is available?</a:t>
            </a:r>
          </a:p>
        </p:txBody>
      </p:sp>
      <p:sp>
        <p:nvSpPr>
          <p:cNvPr id="3" name="Content Placeholder 2">
            <a:extLst>
              <a:ext uri="{FF2B5EF4-FFF2-40B4-BE49-F238E27FC236}">
                <a16:creationId xmlns:a16="http://schemas.microsoft.com/office/drawing/2014/main" id="{F753A757-E34F-4A5C-8A7B-1750AB7B57C8}"/>
              </a:ext>
            </a:extLst>
          </p:cNvPr>
          <p:cNvSpPr>
            <a:spLocks noGrp="1"/>
          </p:cNvSpPr>
          <p:nvPr>
            <p:ph sz="half" idx="1"/>
          </p:nvPr>
        </p:nvSpPr>
        <p:spPr>
          <a:xfrm>
            <a:off x="178740" y="2135686"/>
            <a:ext cx="5795342" cy="4116830"/>
          </a:xfrm>
        </p:spPr>
        <p:txBody>
          <a:bodyPr>
            <a:normAutofit fontScale="92500"/>
          </a:bodyPr>
          <a:lstStyle/>
          <a:p>
            <a:pPr algn="ctr"/>
            <a:r>
              <a:rPr lang="en-US" sz="2800" b="1" u="sng" dirty="0">
                <a:solidFill>
                  <a:schemeClr val="accent1"/>
                </a:solidFill>
              </a:rPr>
              <a:t>City of Lansing Funding</a:t>
            </a:r>
          </a:p>
          <a:p>
            <a:r>
              <a:rPr lang="en-US" sz="2400" dirty="0"/>
              <a:t>Operating Year: July 1, 2025 – June 30, 2026</a:t>
            </a:r>
          </a:p>
          <a:p>
            <a:r>
              <a:rPr lang="en-US" sz="2400" b="1" i="1" dirty="0"/>
              <a:t>Estimated</a:t>
            </a:r>
            <a:r>
              <a:rPr lang="en-US" sz="2400" dirty="0"/>
              <a:t> funds available: $181,984 minus $18,198 for HMIS &amp; Administration. </a:t>
            </a:r>
            <a:r>
              <a:rPr lang="en-US" sz="2400" u="sng" dirty="0"/>
              <a:t>$163,786 </a:t>
            </a:r>
            <a:r>
              <a:rPr lang="en-US" sz="2400" dirty="0"/>
              <a:t>is available for application, within parameters below: </a:t>
            </a:r>
          </a:p>
          <a:p>
            <a:r>
              <a:rPr lang="en-US" sz="2400" dirty="0"/>
              <a:t>Conditions: </a:t>
            </a:r>
          </a:p>
          <a:p>
            <a:pPr lvl="1"/>
            <a:r>
              <a:rPr lang="en-US" sz="2200" dirty="0"/>
              <a:t>Funding available for Emergency Shelter (54%) &amp; Outreach is (3%) totaling $103,731. (DV shelters may be funded.)</a:t>
            </a:r>
          </a:p>
          <a:p>
            <a:pPr lvl="1"/>
            <a:r>
              <a:rPr lang="en-US" sz="2200" dirty="0"/>
              <a:t>Prevention funding is available at (33%) or $60,055.</a:t>
            </a:r>
          </a:p>
        </p:txBody>
      </p:sp>
      <p:sp>
        <p:nvSpPr>
          <p:cNvPr id="5" name="Content Placeholder 4">
            <a:extLst>
              <a:ext uri="{FF2B5EF4-FFF2-40B4-BE49-F238E27FC236}">
                <a16:creationId xmlns:a16="http://schemas.microsoft.com/office/drawing/2014/main" id="{F649F279-42D7-4B48-AB95-4F7F8DFE9D0F}"/>
              </a:ext>
            </a:extLst>
          </p:cNvPr>
          <p:cNvSpPr>
            <a:spLocks noGrp="1"/>
          </p:cNvSpPr>
          <p:nvPr>
            <p:ph sz="half" idx="2"/>
          </p:nvPr>
        </p:nvSpPr>
        <p:spPr>
          <a:xfrm>
            <a:off x="6217919" y="2135686"/>
            <a:ext cx="5795341" cy="4351609"/>
          </a:xfrm>
        </p:spPr>
        <p:txBody>
          <a:bodyPr>
            <a:normAutofit fontScale="92500"/>
          </a:bodyPr>
          <a:lstStyle/>
          <a:p>
            <a:pPr algn="ctr"/>
            <a:r>
              <a:rPr lang="en-US" sz="2800" b="1" u="sng" dirty="0">
                <a:solidFill>
                  <a:schemeClr val="accent1"/>
                </a:solidFill>
              </a:rPr>
              <a:t>MSHDA Funding</a:t>
            </a:r>
          </a:p>
          <a:p>
            <a:r>
              <a:rPr lang="en-US" sz="2400" dirty="0"/>
              <a:t>Operating Year: Oct 1, 2025 – Sep 30, 2026 Approximate funds available: $538,945 less $64,673 for HMIS &amp; Administration or $474,272.</a:t>
            </a:r>
          </a:p>
          <a:p>
            <a:r>
              <a:rPr lang="en-US" sz="2400" dirty="0"/>
              <a:t>Conditions:</a:t>
            </a:r>
          </a:p>
          <a:p>
            <a:pPr lvl="1"/>
            <a:r>
              <a:rPr lang="en-US" sz="2200" dirty="0"/>
              <a:t>Funding for Emergency Shelter is limited to 30% of the total or $161,684.</a:t>
            </a:r>
          </a:p>
          <a:p>
            <a:pPr lvl="2"/>
            <a:r>
              <a:rPr lang="en-US" sz="1800" dirty="0"/>
              <a:t>MSHDA funds cannot support DV shelters.</a:t>
            </a:r>
          </a:p>
          <a:p>
            <a:pPr lvl="2"/>
            <a:r>
              <a:rPr lang="en-US" sz="1800" dirty="0"/>
              <a:t>A minimum of 40% of funds are reserved for the Housing Assessment and Resource Agency (HARA) or at least $215,578 (for Prevention and Rapid Rehousing.)</a:t>
            </a:r>
          </a:p>
          <a:p>
            <a:pPr lvl="2"/>
            <a:r>
              <a:rPr lang="en-US" sz="1800" dirty="0"/>
              <a:t>For 24-25, another 14% or $75,452 went to the HARA for Prevention and Rapid Rehousing.</a:t>
            </a:r>
          </a:p>
          <a:p>
            <a:pPr lvl="1"/>
            <a:endParaRPr lang="en-US" sz="2200" dirty="0"/>
          </a:p>
          <a:p>
            <a:endParaRPr lang="en-US" sz="2400" dirty="0"/>
          </a:p>
        </p:txBody>
      </p:sp>
      <p:sp>
        <p:nvSpPr>
          <p:cNvPr id="6" name="TextBox 5">
            <a:extLst>
              <a:ext uri="{FF2B5EF4-FFF2-40B4-BE49-F238E27FC236}">
                <a16:creationId xmlns:a16="http://schemas.microsoft.com/office/drawing/2014/main" id="{158D75A5-D8A7-42A4-BC46-907EBB695F14}"/>
              </a:ext>
            </a:extLst>
          </p:cNvPr>
          <p:cNvSpPr txBox="1"/>
          <p:nvPr/>
        </p:nvSpPr>
        <p:spPr>
          <a:xfrm>
            <a:off x="1097281" y="1302357"/>
            <a:ext cx="10058400" cy="830997"/>
          </a:xfrm>
          <a:prstGeom prst="rect">
            <a:avLst/>
          </a:prstGeom>
          <a:solidFill>
            <a:schemeClr val="bg1"/>
          </a:solidFill>
        </p:spPr>
        <p:txBody>
          <a:bodyPr wrap="square" rtlCol="0">
            <a:spAutoFit/>
          </a:bodyPr>
          <a:lstStyle/>
          <a:p>
            <a:r>
              <a:rPr lang="en-US" sz="2400" dirty="0"/>
              <a:t>Actual funding allocations have not been announced by HUD/MSHDA and the amounts listed below are estimates based on funding received last year.</a:t>
            </a:r>
          </a:p>
        </p:txBody>
      </p:sp>
      <p:cxnSp>
        <p:nvCxnSpPr>
          <p:cNvPr id="8" name="Straight Connector 7">
            <a:extLst>
              <a:ext uri="{FF2B5EF4-FFF2-40B4-BE49-F238E27FC236}">
                <a16:creationId xmlns:a16="http://schemas.microsoft.com/office/drawing/2014/main" id="{8149D3FE-3119-4FA6-9184-6B21F09DD31C}"/>
              </a:ext>
            </a:extLst>
          </p:cNvPr>
          <p:cNvCxnSpPr/>
          <p:nvPr/>
        </p:nvCxnSpPr>
        <p:spPr>
          <a:xfrm>
            <a:off x="1012054" y="1189608"/>
            <a:ext cx="1014362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2622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702409"/>
          </a:xfrm>
        </p:spPr>
        <p:txBody>
          <a:bodyPr>
            <a:normAutofit/>
          </a:bodyPr>
          <a:lstStyle/>
          <a:p>
            <a:r>
              <a:rPr lang="en-US" sz="4000" dirty="0"/>
              <a:t>Eligible Activities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2259171"/>
              </p:ext>
            </p:extLst>
          </p:nvPr>
        </p:nvGraphicFramePr>
        <p:xfrm>
          <a:off x="1096963" y="1126671"/>
          <a:ext cx="10316104" cy="47423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F04BC05A-A71E-4739-B365-97B5B52CCB1C}"/>
              </a:ext>
            </a:extLst>
          </p:cNvPr>
          <p:cNvSpPr txBox="1"/>
          <p:nvPr/>
        </p:nvSpPr>
        <p:spPr>
          <a:xfrm>
            <a:off x="5516041" y="1914241"/>
            <a:ext cx="2550269" cy="2316019"/>
          </a:xfrm>
          <a:prstGeom prst="rect">
            <a:avLst/>
          </a:prstGeom>
          <a:noFill/>
        </p:spPr>
        <p:txBody>
          <a:bodyPr wrap="square" rtlCol="0">
            <a:spAutoFit/>
          </a:bodyPr>
          <a:lstStyle/>
          <a:p>
            <a:pPr marL="171450" lvl="1" indent="-171450" defTabSz="800100">
              <a:lnSpc>
                <a:spcPct val="90000"/>
              </a:lnSpc>
              <a:spcBef>
                <a:spcPct val="0"/>
              </a:spcBef>
              <a:spcAft>
                <a:spcPct val="20000"/>
              </a:spcAft>
              <a:buFont typeface="Arial" panose="020B0604020202020204" pitchFamily="34" charset="0"/>
              <a:buChar char="•"/>
            </a:pPr>
            <a:r>
              <a:rPr lang="en-US" sz="2300" dirty="0">
                <a:solidFill>
                  <a:srgbClr val="000000">
                    <a:hueOff val="0"/>
                    <a:satOff val="0"/>
                    <a:lumOff val="0"/>
                    <a:alphaOff val="0"/>
                  </a:srgbClr>
                </a:solidFill>
                <a:latin typeface="Calibri" panose="020F0502020204030204"/>
              </a:rPr>
              <a:t>Furnishings</a:t>
            </a:r>
          </a:p>
          <a:p>
            <a:pPr marL="171450" lvl="1" indent="-171450" defTabSz="800100">
              <a:lnSpc>
                <a:spcPct val="90000"/>
              </a:lnSpc>
              <a:spcBef>
                <a:spcPct val="0"/>
              </a:spcBef>
              <a:spcAft>
                <a:spcPct val="20000"/>
              </a:spcAft>
              <a:buFont typeface="Arial" panose="020B0604020202020204" pitchFamily="34" charset="0"/>
              <a:buChar char="•"/>
            </a:pPr>
            <a:r>
              <a:rPr lang="en-US" sz="2300" dirty="0">
                <a:solidFill>
                  <a:srgbClr val="000000">
                    <a:hueOff val="0"/>
                    <a:satOff val="0"/>
                    <a:lumOff val="0"/>
                    <a:alphaOff val="0"/>
                  </a:srgbClr>
                </a:solidFill>
                <a:latin typeface="Calibri" panose="020F0502020204030204"/>
              </a:rPr>
              <a:t>Equipment</a:t>
            </a:r>
          </a:p>
          <a:p>
            <a:pPr marL="171450" lvl="1" indent="-171450" defTabSz="800100">
              <a:lnSpc>
                <a:spcPct val="90000"/>
              </a:lnSpc>
              <a:spcBef>
                <a:spcPct val="0"/>
              </a:spcBef>
              <a:spcAft>
                <a:spcPct val="20000"/>
              </a:spcAft>
              <a:buFont typeface="Arial" panose="020B0604020202020204" pitchFamily="34" charset="0"/>
              <a:buChar char="•"/>
            </a:pPr>
            <a:r>
              <a:rPr lang="en-US" sz="2300" dirty="0">
                <a:solidFill>
                  <a:srgbClr val="000000">
                    <a:hueOff val="0"/>
                    <a:satOff val="0"/>
                    <a:lumOff val="0"/>
                    <a:alphaOff val="0"/>
                  </a:srgbClr>
                </a:solidFill>
                <a:latin typeface="Calibri" panose="020F0502020204030204"/>
              </a:rPr>
              <a:t>Insurance</a:t>
            </a:r>
          </a:p>
          <a:p>
            <a:pPr marL="171450" lvl="1" indent="-171450" defTabSz="800100">
              <a:lnSpc>
                <a:spcPct val="90000"/>
              </a:lnSpc>
              <a:spcBef>
                <a:spcPct val="0"/>
              </a:spcBef>
              <a:spcAft>
                <a:spcPct val="20000"/>
              </a:spcAft>
              <a:buFont typeface="Arial" panose="020B0604020202020204" pitchFamily="34" charset="0"/>
              <a:buChar char="•"/>
            </a:pPr>
            <a:r>
              <a:rPr lang="en-US" sz="2300" dirty="0">
                <a:solidFill>
                  <a:srgbClr val="000000">
                    <a:hueOff val="0"/>
                    <a:satOff val="0"/>
                    <a:lumOff val="0"/>
                    <a:alphaOff val="0"/>
                  </a:srgbClr>
                </a:solidFill>
                <a:latin typeface="Calibri" panose="020F0502020204030204"/>
              </a:rPr>
              <a:t>Utilities</a:t>
            </a:r>
          </a:p>
          <a:p>
            <a:pPr marL="171450" lvl="1" indent="-171450" defTabSz="800100">
              <a:lnSpc>
                <a:spcPct val="90000"/>
              </a:lnSpc>
              <a:spcBef>
                <a:spcPct val="0"/>
              </a:spcBef>
              <a:spcAft>
                <a:spcPct val="20000"/>
              </a:spcAft>
              <a:buFont typeface="Arial" panose="020B0604020202020204" pitchFamily="34" charset="0"/>
              <a:buChar char="•"/>
            </a:pPr>
            <a:r>
              <a:rPr lang="en-US" sz="2300" dirty="0">
                <a:solidFill>
                  <a:srgbClr val="000000">
                    <a:hueOff val="0"/>
                    <a:satOff val="0"/>
                    <a:lumOff val="0"/>
                    <a:alphaOff val="0"/>
                  </a:srgbClr>
                </a:solidFill>
                <a:latin typeface="Calibri" panose="020F0502020204030204"/>
              </a:rPr>
              <a:t>Supplies</a:t>
            </a:r>
          </a:p>
          <a:p>
            <a:endParaRPr lang="en-US" dirty="0"/>
          </a:p>
        </p:txBody>
      </p:sp>
      <p:sp>
        <p:nvSpPr>
          <p:cNvPr id="5" name="TextBox 4">
            <a:extLst>
              <a:ext uri="{FF2B5EF4-FFF2-40B4-BE49-F238E27FC236}">
                <a16:creationId xmlns:a16="http://schemas.microsoft.com/office/drawing/2014/main" id="{CCD7EC5D-E5A3-4EE7-B8A8-4C9DCB131E1B}"/>
              </a:ext>
            </a:extLst>
          </p:cNvPr>
          <p:cNvSpPr txBox="1"/>
          <p:nvPr/>
        </p:nvSpPr>
        <p:spPr>
          <a:xfrm>
            <a:off x="5516041" y="4628115"/>
            <a:ext cx="4394446" cy="1855893"/>
          </a:xfrm>
          <a:prstGeom prst="rect">
            <a:avLst/>
          </a:prstGeom>
          <a:noFill/>
        </p:spPr>
        <p:txBody>
          <a:bodyPr wrap="square" rtlCol="0">
            <a:spAutoFit/>
          </a:bodyPr>
          <a:lstStyle/>
          <a:p>
            <a:pPr marL="171450" lvl="1" indent="-171450" defTabSz="800100">
              <a:lnSpc>
                <a:spcPct val="90000"/>
              </a:lnSpc>
              <a:spcBef>
                <a:spcPct val="0"/>
              </a:spcBef>
              <a:spcAft>
                <a:spcPct val="20000"/>
              </a:spcAft>
              <a:buFont typeface="Arial" panose="020B0604020202020204" pitchFamily="34" charset="0"/>
              <a:buChar char="•"/>
            </a:pPr>
            <a:r>
              <a:rPr lang="en-US" sz="2300" dirty="0">
                <a:solidFill>
                  <a:srgbClr val="000000">
                    <a:hueOff val="0"/>
                    <a:satOff val="0"/>
                    <a:lumOff val="0"/>
                    <a:alphaOff val="0"/>
                  </a:srgbClr>
                </a:solidFill>
                <a:latin typeface="Calibri" panose="020F0502020204030204"/>
              </a:rPr>
              <a:t>Employment Assistance and Job Training</a:t>
            </a:r>
          </a:p>
          <a:p>
            <a:pPr marL="171450" lvl="1" indent="-171450" defTabSz="800100">
              <a:lnSpc>
                <a:spcPct val="90000"/>
              </a:lnSpc>
              <a:spcBef>
                <a:spcPct val="0"/>
              </a:spcBef>
              <a:spcAft>
                <a:spcPct val="20000"/>
              </a:spcAft>
              <a:buFont typeface="Arial" panose="020B0604020202020204" pitchFamily="34" charset="0"/>
              <a:buChar char="•"/>
            </a:pPr>
            <a:r>
              <a:rPr lang="en-US" sz="2300" dirty="0">
                <a:solidFill>
                  <a:srgbClr val="000000">
                    <a:hueOff val="0"/>
                    <a:satOff val="0"/>
                    <a:lumOff val="0"/>
                    <a:alphaOff val="0"/>
                  </a:srgbClr>
                </a:solidFill>
                <a:latin typeface="Calibri" panose="020F0502020204030204"/>
              </a:rPr>
              <a:t>Transportation</a:t>
            </a:r>
          </a:p>
          <a:p>
            <a:pPr marL="171450" lvl="1" indent="-171450" defTabSz="800100">
              <a:lnSpc>
                <a:spcPct val="90000"/>
              </a:lnSpc>
              <a:spcBef>
                <a:spcPct val="0"/>
              </a:spcBef>
              <a:spcAft>
                <a:spcPct val="20000"/>
              </a:spcAft>
              <a:buFont typeface="Arial" panose="020B0604020202020204" pitchFamily="34" charset="0"/>
              <a:buChar char="•"/>
            </a:pPr>
            <a:r>
              <a:rPr lang="en-US" sz="2300" dirty="0">
                <a:solidFill>
                  <a:srgbClr val="000000">
                    <a:hueOff val="0"/>
                    <a:satOff val="0"/>
                    <a:lumOff val="0"/>
                    <a:alphaOff val="0"/>
                  </a:srgbClr>
                </a:solidFill>
                <a:latin typeface="Calibri" panose="020F0502020204030204"/>
              </a:rPr>
              <a:t>Services for Special Populations</a:t>
            </a:r>
          </a:p>
          <a:p>
            <a:endParaRPr lang="en-US" dirty="0"/>
          </a:p>
        </p:txBody>
      </p:sp>
      <p:sp>
        <p:nvSpPr>
          <p:cNvPr id="6" name="TextBox 5">
            <a:extLst>
              <a:ext uri="{FF2B5EF4-FFF2-40B4-BE49-F238E27FC236}">
                <a16:creationId xmlns:a16="http://schemas.microsoft.com/office/drawing/2014/main" id="{EB1241A6-6E75-4608-B21D-14B6B60FAF44}"/>
              </a:ext>
            </a:extLst>
          </p:cNvPr>
          <p:cNvSpPr txBox="1"/>
          <p:nvPr/>
        </p:nvSpPr>
        <p:spPr>
          <a:xfrm>
            <a:off x="7801094" y="2387771"/>
            <a:ext cx="3775863" cy="1077218"/>
          </a:xfrm>
          <a:prstGeom prst="rect">
            <a:avLst/>
          </a:prstGeom>
          <a:noFill/>
        </p:spPr>
        <p:txBody>
          <a:bodyPr wrap="square" rtlCol="0">
            <a:spAutoFit/>
          </a:bodyPr>
          <a:lstStyle/>
          <a:p>
            <a:pPr marL="171450" lvl="1" indent="-171450" defTabSz="800100">
              <a:lnSpc>
                <a:spcPct val="90000"/>
              </a:lnSpc>
              <a:spcBef>
                <a:spcPct val="0"/>
              </a:spcBef>
              <a:spcAft>
                <a:spcPct val="20000"/>
              </a:spcAft>
              <a:buFont typeface="Arial" panose="020B0604020202020204" pitchFamily="34" charset="0"/>
              <a:buChar char="•"/>
            </a:pPr>
            <a:r>
              <a:rPr lang="en-US" sz="2300" u="sng" dirty="0">
                <a:solidFill>
                  <a:srgbClr val="000000">
                    <a:hueOff val="0"/>
                    <a:satOff val="0"/>
                    <a:lumOff val="0"/>
                    <a:alphaOff val="0"/>
                  </a:srgbClr>
                </a:solidFill>
                <a:latin typeface="Calibri" panose="020F0502020204030204"/>
              </a:rPr>
              <a:t>NOT</a:t>
            </a:r>
            <a:r>
              <a:rPr lang="en-US" sz="2300" dirty="0">
                <a:solidFill>
                  <a:srgbClr val="000000">
                    <a:hueOff val="0"/>
                    <a:satOff val="0"/>
                    <a:lumOff val="0"/>
                    <a:alphaOff val="0"/>
                  </a:srgbClr>
                </a:solidFill>
                <a:latin typeface="Calibri" panose="020F0502020204030204"/>
              </a:rPr>
              <a:t> for shelter renovations or construction</a:t>
            </a:r>
          </a:p>
          <a:p>
            <a:endParaRPr lang="en-US" dirty="0"/>
          </a:p>
        </p:txBody>
      </p:sp>
    </p:spTree>
    <p:extLst>
      <p:ext uri="{BB962C8B-B14F-4D97-AF65-F5344CB8AC3E}">
        <p14:creationId xmlns:p14="http://schemas.microsoft.com/office/powerpoint/2010/main" val="899492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702409"/>
          </a:xfrm>
        </p:spPr>
        <p:txBody>
          <a:bodyPr>
            <a:normAutofit/>
          </a:bodyPr>
          <a:lstStyle/>
          <a:p>
            <a:r>
              <a:rPr lang="en-US" sz="4000" dirty="0"/>
              <a:t>Eligible Activities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28889529"/>
              </p:ext>
            </p:extLst>
          </p:nvPr>
        </p:nvGraphicFramePr>
        <p:xfrm>
          <a:off x="1096963" y="1143001"/>
          <a:ext cx="10316104" cy="4936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633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702409"/>
          </a:xfrm>
        </p:spPr>
        <p:txBody>
          <a:bodyPr>
            <a:normAutofit/>
          </a:bodyPr>
          <a:lstStyle/>
          <a:p>
            <a:r>
              <a:rPr lang="en-US" sz="4000" dirty="0"/>
              <a:t>Eligible Activities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94528598"/>
              </p:ext>
            </p:extLst>
          </p:nvPr>
        </p:nvGraphicFramePr>
        <p:xfrm>
          <a:off x="417250" y="1109709"/>
          <a:ext cx="11221375" cy="5189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4519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E17D886E-441E-427D-BE56-7EE43965C5C6}"/>
              </a:ext>
            </a:extLst>
          </p:cNvPr>
          <p:cNvSpPr/>
          <p:nvPr/>
        </p:nvSpPr>
        <p:spPr>
          <a:xfrm>
            <a:off x="6235313" y="3928461"/>
            <a:ext cx="5264727" cy="1450757"/>
          </a:xfrm>
          <a:prstGeom prst="roundRect">
            <a:avLst/>
          </a:prstGeom>
          <a:solidFill>
            <a:schemeClr val="accent1">
              <a:lumMod val="20000"/>
              <a:lumOff val="80000"/>
              <a:alpha val="2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a:extLst>
              <a:ext uri="{FF2B5EF4-FFF2-40B4-BE49-F238E27FC236}">
                <a16:creationId xmlns:a16="http://schemas.microsoft.com/office/drawing/2014/main" id="{F8B81E7A-0B4C-4FC4-B376-AFF70102AE48}"/>
              </a:ext>
            </a:extLst>
          </p:cNvPr>
          <p:cNvSpPr/>
          <p:nvPr/>
        </p:nvSpPr>
        <p:spPr>
          <a:xfrm>
            <a:off x="757131" y="3924389"/>
            <a:ext cx="5264727" cy="1450757"/>
          </a:xfrm>
          <a:prstGeom prst="roundRect">
            <a:avLst/>
          </a:prstGeom>
          <a:solidFill>
            <a:schemeClr val="accent1">
              <a:lumMod val="20000"/>
              <a:lumOff val="80000"/>
              <a:alpha val="2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FB2AD53-A5F3-4057-B1CC-2E71EBDAB725}"/>
              </a:ext>
            </a:extLst>
          </p:cNvPr>
          <p:cNvSpPr>
            <a:spLocks noGrp="1"/>
          </p:cNvSpPr>
          <p:nvPr>
            <p:ph type="title" idx="4294967295"/>
          </p:nvPr>
        </p:nvSpPr>
        <p:spPr>
          <a:xfrm>
            <a:off x="2409567" y="223687"/>
            <a:ext cx="7372866" cy="800100"/>
          </a:xfrm>
        </p:spPr>
        <p:txBody>
          <a:bodyPr>
            <a:normAutofit/>
          </a:bodyPr>
          <a:lstStyle/>
          <a:p>
            <a:pPr algn="ctr"/>
            <a:r>
              <a:rPr lang="en-US" dirty="0"/>
              <a:t>Estimated Funding Allocation</a:t>
            </a:r>
          </a:p>
        </p:txBody>
      </p:sp>
      <p:sp>
        <p:nvSpPr>
          <p:cNvPr id="3" name="Content Placeholder 2">
            <a:extLst>
              <a:ext uri="{FF2B5EF4-FFF2-40B4-BE49-F238E27FC236}">
                <a16:creationId xmlns:a16="http://schemas.microsoft.com/office/drawing/2014/main" id="{553C7D43-45C8-4A54-8962-ED77DCAA86DC}"/>
              </a:ext>
            </a:extLst>
          </p:cNvPr>
          <p:cNvSpPr>
            <a:spLocks noGrp="1"/>
          </p:cNvSpPr>
          <p:nvPr>
            <p:ph idx="4294967295"/>
          </p:nvPr>
        </p:nvSpPr>
        <p:spPr>
          <a:xfrm>
            <a:off x="1068446" y="1104328"/>
            <a:ext cx="4748213" cy="5197619"/>
          </a:xfrm>
        </p:spPr>
        <p:txBody>
          <a:bodyPr>
            <a:normAutofit/>
          </a:bodyPr>
          <a:lstStyle/>
          <a:p>
            <a:pPr algn="ctr">
              <a:lnSpc>
                <a:spcPct val="100000"/>
              </a:lnSpc>
            </a:pPr>
            <a:r>
              <a:rPr lang="en-US" sz="2800" b="1" u="sng" dirty="0">
                <a:solidFill>
                  <a:schemeClr val="accent1"/>
                </a:solidFill>
              </a:rPr>
              <a:t>City of Lansing</a:t>
            </a:r>
          </a:p>
          <a:p>
            <a:r>
              <a:rPr lang="en-US" dirty="0"/>
              <a:t>Emergency Shelter	$98,271</a:t>
            </a:r>
          </a:p>
          <a:p>
            <a:r>
              <a:rPr lang="en-US" dirty="0"/>
              <a:t>Homeless Prevention	$60,055</a:t>
            </a:r>
          </a:p>
          <a:p>
            <a:r>
              <a:rPr lang="en-US" dirty="0"/>
              <a:t>Street Outreach		$  5,460</a:t>
            </a:r>
          </a:p>
          <a:p>
            <a:r>
              <a:rPr lang="en-US" b="1" dirty="0"/>
              <a:t>Total available		$163,786</a:t>
            </a:r>
          </a:p>
          <a:p>
            <a:pPr marL="0" indent="0">
              <a:buNone/>
            </a:pPr>
            <a:endParaRPr lang="en-US" dirty="0"/>
          </a:p>
          <a:p>
            <a:pPr marL="0" indent="0">
              <a:buNone/>
            </a:pPr>
            <a:r>
              <a:rPr lang="en-US" i="1" dirty="0"/>
              <a:t>Earmarked for City &amp; Haven House, HMIS lead </a:t>
            </a:r>
          </a:p>
          <a:p>
            <a:pPr marL="0" indent="0">
              <a:buNone/>
            </a:pPr>
            <a:r>
              <a:rPr lang="en-US" dirty="0"/>
              <a:t>HMIS			$5,460</a:t>
            </a:r>
          </a:p>
          <a:p>
            <a:pPr marL="0" indent="0">
              <a:lnSpc>
                <a:spcPct val="100000"/>
              </a:lnSpc>
              <a:buNone/>
            </a:pPr>
            <a:r>
              <a:rPr lang="en-US" dirty="0"/>
              <a:t>Admin			$12,738</a:t>
            </a:r>
          </a:p>
          <a:p>
            <a:endParaRPr lang="en-US" dirty="0"/>
          </a:p>
        </p:txBody>
      </p:sp>
      <p:sp>
        <p:nvSpPr>
          <p:cNvPr id="5" name="Content Placeholder 2">
            <a:extLst>
              <a:ext uri="{FF2B5EF4-FFF2-40B4-BE49-F238E27FC236}">
                <a16:creationId xmlns:a16="http://schemas.microsoft.com/office/drawing/2014/main" id="{88486844-39DD-4188-B8E9-11A1962CD9D7}"/>
              </a:ext>
            </a:extLst>
          </p:cNvPr>
          <p:cNvSpPr txBox="1">
            <a:spLocks/>
          </p:cNvSpPr>
          <p:nvPr/>
        </p:nvSpPr>
        <p:spPr>
          <a:xfrm>
            <a:off x="6376088" y="1104328"/>
            <a:ext cx="4747466" cy="519761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r>
              <a:rPr lang="en-US" sz="2800" b="1" u="sng" dirty="0">
                <a:solidFill>
                  <a:schemeClr val="accent1"/>
                </a:solidFill>
              </a:rPr>
              <a:t>MSHDA</a:t>
            </a:r>
            <a:endParaRPr lang="en-US" sz="2400" b="1" u="sng" dirty="0">
              <a:solidFill>
                <a:schemeClr val="accent1"/>
              </a:solidFill>
            </a:endParaRPr>
          </a:p>
          <a:p>
            <a:r>
              <a:rPr lang="en-US" dirty="0"/>
              <a:t>Emergency Shelter	$161,684</a:t>
            </a:r>
          </a:p>
          <a:p>
            <a:r>
              <a:rPr lang="en-US" dirty="0"/>
              <a:t>Street Outreach		$  21,558</a:t>
            </a:r>
          </a:p>
          <a:p>
            <a:r>
              <a:rPr lang="en-US" dirty="0"/>
              <a:t>Prev/Rapid Rehousing*	$291,030</a:t>
            </a:r>
          </a:p>
          <a:p>
            <a:r>
              <a:rPr lang="en-US" b="1" dirty="0"/>
              <a:t>Total available		$474,272</a:t>
            </a:r>
          </a:p>
          <a:p>
            <a:pPr marL="0" indent="0">
              <a:buFont typeface="Calibri" panose="020F0502020204030204" pitchFamily="34" charset="0"/>
              <a:buNone/>
            </a:pPr>
            <a:r>
              <a:rPr lang="en-US" i="1" dirty="0"/>
              <a:t>*</a:t>
            </a:r>
            <a:r>
              <a:rPr lang="en-US" sz="1400" b="1" i="1" dirty="0"/>
              <a:t>$215,578 Prev/RRH for HARA; $75,452 for any applicant.</a:t>
            </a:r>
          </a:p>
          <a:p>
            <a:pPr marL="0" indent="0">
              <a:buFont typeface="Calibri" panose="020F0502020204030204" pitchFamily="34" charset="0"/>
              <a:buNone/>
            </a:pPr>
            <a:r>
              <a:rPr lang="en-US" i="1" dirty="0"/>
              <a:t>Earmarked for fiduciary &amp; HMIS Lead </a:t>
            </a:r>
          </a:p>
          <a:p>
            <a:pPr marL="0" indent="0">
              <a:buFont typeface="Calibri" panose="020F0502020204030204" pitchFamily="34" charset="0"/>
              <a:buNone/>
            </a:pPr>
            <a:r>
              <a:rPr lang="en-US" dirty="0"/>
              <a:t>HMIS			$26,947</a:t>
            </a:r>
          </a:p>
          <a:p>
            <a:pPr marL="0" indent="0">
              <a:buFont typeface="Calibri" panose="020F0502020204030204" pitchFamily="34" charset="0"/>
              <a:buNone/>
            </a:pPr>
            <a:r>
              <a:rPr lang="en-US" dirty="0"/>
              <a:t>Admin			$37,726</a:t>
            </a:r>
          </a:p>
          <a:p>
            <a:endParaRPr lang="en-US" dirty="0"/>
          </a:p>
        </p:txBody>
      </p:sp>
    </p:spTree>
    <p:extLst>
      <p:ext uri="{BB962C8B-B14F-4D97-AF65-F5344CB8AC3E}">
        <p14:creationId xmlns:p14="http://schemas.microsoft.com/office/powerpoint/2010/main" val="3595175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839" y="1223319"/>
            <a:ext cx="11071654" cy="5115135"/>
          </a:xfrm>
          <a:solidFill>
            <a:schemeClr val="bg1"/>
          </a:solidFill>
        </p:spPr>
        <p:txBody>
          <a:bodyPr>
            <a:normAutofit fontScale="85000" lnSpcReduction="20000"/>
          </a:bodyPr>
          <a:lstStyle/>
          <a:p>
            <a:pPr>
              <a:lnSpc>
                <a:spcPct val="110000"/>
              </a:lnSpc>
              <a:buFont typeface="Arial" panose="020B0604020202020204" pitchFamily="34" charset="0"/>
              <a:buChar char="•"/>
            </a:pPr>
            <a:r>
              <a:rPr lang="en-US" sz="2800" dirty="0"/>
              <a:t>Complete one application per component type</a:t>
            </a:r>
          </a:p>
          <a:p>
            <a:pPr lvl="1">
              <a:lnSpc>
                <a:spcPct val="110000"/>
              </a:lnSpc>
              <a:buFont typeface="Arial" panose="020B0604020202020204" pitchFamily="34" charset="0"/>
              <a:buChar char="•"/>
            </a:pPr>
            <a:r>
              <a:rPr lang="en-US" sz="2200" dirty="0"/>
              <a:t>If applying for more than one component type, for example street outreach and emergency shelter, a separate application needs to be completed for each one.</a:t>
            </a:r>
          </a:p>
          <a:p>
            <a:pPr>
              <a:lnSpc>
                <a:spcPct val="110000"/>
              </a:lnSpc>
              <a:buFont typeface="Arial" panose="020B0604020202020204" pitchFamily="34" charset="0"/>
              <a:buChar char="•"/>
            </a:pPr>
            <a:r>
              <a:rPr lang="en-US" sz="2600" dirty="0"/>
              <a:t>To complete the budget, note there are separate tables for MSHDA and City funding. Fill out the appropriate table ONLY for the grant for which you are applying.</a:t>
            </a:r>
          </a:p>
          <a:p>
            <a:pPr lvl="1">
              <a:lnSpc>
                <a:spcPct val="110000"/>
              </a:lnSpc>
              <a:buFont typeface="Arial" panose="020B0604020202020204" pitchFamily="34" charset="0"/>
              <a:buChar char="•"/>
            </a:pPr>
            <a:r>
              <a:rPr lang="en-US" sz="2200" dirty="0"/>
              <a:t>Use the dropdown lists in the spreadsheet to select eligible activities in the budget.</a:t>
            </a:r>
          </a:p>
          <a:p>
            <a:pPr>
              <a:lnSpc>
                <a:spcPct val="110000"/>
              </a:lnSpc>
              <a:buFont typeface="Arial" panose="020B0604020202020204" pitchFamily="34" charset="0"/>
              <a:buChar char="•"/>
            </a:pPr>
            <a:r>
              <a:rPr lang="en-US" sz="2600" dirty="0"/>
              <a:t>Answer application questions with responses specific to your organizational experience and plans. Use data and evidence where applicable.</a:t>
            </a:r>
          </a:p>
          <a:p>
            <a:pPr lvl="1">
              <a:lnSpc>
                <a:spcPct val="110000"/>
              </a:lnSpc>
              <a:buFont typeface="Arial" panose="020B0604020202020204" pitchFamily="34" charset="0"/>
              <a:buChar char="•"/>
            </a:pPr>
            <a:r>
              <a:rPr lang="en-US" sz="2400" dirty="0"/>
              <a:t>Data about clients served and outcomes should come from your HMIS, when possible</a:t>
            </a:r>
          </a:p>
          <a:p>
            <a:pPr>
              <a:lnSpc>
                <a:spcPct val="110000"/>
              </a:lnSpc>
              <a:buFont typeface="Arial" panose="020B0604020202020204" pitchFamily="34" charset="0"/>
              <a:buChar char="•"/>
            </a:pPr>
            <a:r>
              <a:rPr lang="en-US" sz="2600" dirty="0"/>
              <a:t>Be mindful that ESG funding is one of the few sources of HUD funding to support emergency shelter operations. Grantees must abide by all HUD ESG regulations, including the Violence Against Women Act of 2022.</a:t>
            </a:r>
          </a:p>
          <a:p>
            <a:pPr>
              <a:lnSpc>
                <a:spcPct val="110000"/>
              </a:lnSpc>
              <a:buFont typeface="Arial" panose="020B0604020202020204" pitchFamily="34" charset="0"/>
              <a:buChar char="•"/>
            </a:pPr>
            <a:r>
              <a:rPr lang="en-US" sz="2600" dirty="0"/>
              <a:t>Proposals that request funds for ineligible uses will not be considered.</a:t>
            </a:r>
          </a:p>
        </p:txBody>
      </p:sp>
      <p:sp>
        <p:nvSpPr>
          <p:cNvPr id="5" name="Title 1"/>
          <p:cNvSpPr>
            <a:spLocks noGrp="1"/>
          </p:cNvSpPr>
          <p:nvPr>
            <p:ph type="title"/>
          </p:nvPr>
        </p:nvSpPr>
        <p:spPr>
          <a:xfrm>
            <a:off x="1097280" y="286603"/>
            <a:ext cx="10058400" cy="788435"/>
          </a:xfrm>
        </p:spPr>
        <p:txBody>
          <a:bodyPr/>
          <a:lstStyle/>
          <a:p>
            <a:r>
              <a:rPr lang="en-US" dirty="0"/>
              <a:t>Application Process</a:t>
            </a:r>
          </a:p>
        </p:txBody>
      </p:sp>
      <p:cxnSp>
        <p:nvCxnSpPr>
          <p:cNvPr id="4" name="Straight Connector 3">
            <a:extLst>
              <a:ext uri="{FF2B5EF4-FFF2-40B4-BE49-F238E27FC236}">
                <a16:creationId xmlns:a16="http://schemas.microsoft.com/office/drawing/2014/main" id="{4D73F4CE-B98F-4B4B-B116-2B7D98E3C2EB}"/>
              </a:ext>
            </a:extLst>
          </p:cNvPr>
          <p:cNvCxnSpPr/>
          <p:nvPr/>
        </p:nvCxnSpPr>
        <p:spPr>
          <a:xfrm>
            <a:off x="1047852" y="1040830"/>
            <a:ext cx="100584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5945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Important Dates</a:t>
            </a:r>
          </a:p>
        </p:txBody>
      </p:sp>
      <p:sp>
        <p:nvSpPr>
          <p:cNvPr id="3" name="Content Placeholder 2"/>
          <p:cNvSpPr>
            <a:spLocks noGrp="1"/>
          </p:cNvSpPr>
          <p:nvPr>
            <p:ph idx="1"/>
          </p:nvPr>
        </p:nvSpPr>
        <p:spPr/>
        <p:txBody>
          <a:bodyPr>
            <a:normAutofit fontScale="92500"/>
          </a:bodyPr>
          <a:lstStyle/>
          <a:p>
            <a:pPr>
              <a:buFont typeface="Arial" panose="020B0604020202020204" pitchFamily="34" charset="0"/>
              <a:buChar char="•"/>
            </a:pPr>
            <a:r>
              <a:rPr lang="en-US" sz="2800" dirty="0">
                <a:highlight>
                  <a:srgbClr val="FFFF00"/>
                </a:highlight>
              </a:rPr>
              <a:t>Thursday, May 1, 2025 </a:t>
            </a:r>
            <a:r>
              <a:rPr lang="en-US" sz="2800" dirty="0"/>
              <a:t>– Funding availability announcement and applications distributed to Network. Website postings to follow.</a:t>
            </a:r>
          </a:p>
          <a:p>
            <a:pPr>
              <a:buFont typeface="Arial" panose="020B0604020202020204" pitchFamily="34" charset="0"/>
              <a:buChar char="•"/>
            </a:pPr>
            <a:r>
              <a:rPr lang="en-US" sz="2800" dirty="0">
                <a:highlight>
                  <a:srgbClr val="FFFF00"/>
                </a:highlight>
              </a:rPr>
              <a:t>Wednesday, May 14, 2025 </a:t>
            </a:r>
            <a:r>
              <a:rPr lang="en-US" sz="2800" dirty="0"/>
              <a:t>by 5pm – Letters of Intent from Applicants are due to the CRHC @ </a:t>
            </a:r>
            <a:r>
              <a:rPr lang="en-US" sz="2800" dirty="0">
                <a:hlinkClick r:id="rId2"/>
              </a:rPr>
              <a:t>glhrncoordinator@gmail.com</a:t>
            </a:r>
            <a:endParaRPr lang="en-US" sz="2800" dirty="0"/>
          </a:p>
          <a:p>
            <a:pPr>
              <a:buFont typeface="Arial" panose="020B0604020202020204" pitchFamily="34" charset="0"/>
              <a:buChar char="•"/>
            </a:pPr>
            <a:r>
              <a:rPr lang="en-US" sz="2800" dirty="0">
                <a:highlight>
                  <a:srgbClr val="FFFF00"/>
                </a:highlight>
              </a:rPr>
              <a:t>Friday, May 16, 2025 </a:t>
            </a:r>
            <a:r>
              <a:rPr lang="en-US" sz="2800" dirty="0"/>
              <a:t>by Noon – Project applications are due to the CRHC @ </a:t>
            </a:r>
            <a:r>
              <a:rPr lang="en-US" sz="2800" dirty="0">
                <a:hlinkClick r:id="rId2"/>
              </a:rPr>
              <a:t>glhrncoordinator@gmail.com</a:t>
            </a:r>
            <a:endParaRPr lang="en-US" sz="2800" dirty="0"/>
          </a:p>
          <a:p>
            <a:pPr>
              <a:buFont typeface="Arial" panose="020B0604020202020204" pitchFamily="34" charset="0"/>
              <a:buChar char="•"/>
            </a:pPr>
            <a:r>
              <a:rPr lang="en-US" sz="2800" dirty="0">
                <a:highlight>
                  <a:srgbClr val="FFFF00"/>
                </a:highlight>
              </a:rPr>
              <a:t>Tuesday, May 27, 2025 </a:t>
            </a:r>
            <a:r>
              <a:rPr lang="en-US" sz="2800" dirty="0"/>
              <a:t>– Awardees will be notified of ESG grant awards.</a:t>
            </a:r>
          </a:p>
          <a:p>
            <a:pPr>
              <a:buFont typeface="Arial" panose="020B0604020202020204" pitchFamily="34" charset="0"/>
              <a:buChar char="•"/>
            </a:pPr>
            <a:r>
              <a:rPr lang="en-US" sz="2800" dirty="0"/>
              <a:t>Note that awards may be estimated until final award amounts are available from State and Federal funders.</a:t>
            </a:r>
          </a:p>
        </p:txBody>
      </p:sp>
    </p:spTree>
    <p:extLst>
      <p:ext uri="{BB962C8B-B14F-4D97-AF65-F5344CB8AC3E}">
        <p14:creationId xmlns:p14="http://schemas.microsoft.com/office/powerpoint/2010/main" val="426726541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1455</TotalTime>
  <Words>2169</Words>
  <Application>Microsoft Office PowerPoint</Application>
  <PresentationFormat>Widescreen</PresentationFormat>
  <Paragraphs>206</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Aptos</vt:lpstr>
      <vt:lpstr>Arial</vt:lpstr>
      <vt:lpstr>Calibri</vt:lpstr>
      <vt:lpstr>Calibri Light</vt:lpstr>
      <vt:lpstr>Courier New</vt:lpstr>
      <vt:lpstr>Symbol</vt:lpstr>
      <vt:lpstr>Wingdings</vt:lpstr>
      <vt:lpstr>Retrospect</vt:lpstr>
      <vt:lpstr>FY25 City of Lansing and MSHDA  Emergency Solutions Grant (ESG) Applicant Informational Meeting</vt:lpstr>
      <vt:lpstr>What is ESG funding?</vt:lpstr>
      <vt:lpstr>How much funding is available?</vt:lpstr>
      <vt:lpstr>Eligible Activities</vt:lpstr>
      <vt:lpstr>Eligible Activities</vt:lpstr>
      <vt:lpstr>Eligible Activities</vt:lpstr>
      <vt:lpstr>Estimated Funding Allocation</vt:lpstr>
      <vt:lpstr>Application Process</vt:lpstr>
      <vt:lpstr>Important Dates</vt:lpstr>
      <vt:lpstr>Eligibility Requirements for Applicants of ESG Grants</vt:lpstr>
      <vt:lpstr>Eligibility Requirements for Applicants of HUD’s Grant Programs</vt:lpstr>
      <vt:lpstr>Fair Housing and Equal Opportunity</vt:lpstr>
      <vt:lpstr>Threshold Factors</vt:lpstr>
      <vt:lpstr>Threshold Factors</vt:lpstr>
      <vt:lpstr>Threshold Factors</vt:lpstr>
      <vt:lpstr>Threshold Factors</vt:lpstr>
      <vt:lpstr>Checklist of Documents for Capacity Review</vt:lpstr>
      <vt:lpstr>Checklist of Documents for Capacity Review</vt:lpstr>
      <vt:lpstr>Items to submit with Application 5/16/25</vt:lpstr>
      <vt:lpstr>Resources and Helpful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Important Figures</dc:title>
  <dc:creator>Stevenson, Matt</dc:creator>
  <cp:lastModifiedBy>Spencer, Daniel</cp:lastModifiedBy>
  <cp:revision>81</cp:revision>
  <dcterms:created xsi:type="dcterms:W3CDTF">2021-09-23T19:16:23Z</dcterms:created>
  <dcterms:modified xsi:type="dcterms:W3CDTF">2025-05-05T12:44:59Z</dcterms:modified>
</cp:coreProperties>
</file>